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8" r:id="rId5"/>
    <p:sldId id="292" r:id="rId6"/>
    <p:sldId id="266" r:id="rId7"/>
    <p:sldId id="269" r:id="rId8"/>
    <p:sldId id="270" r:id="rId9"/>
    <p:sldId id="335" r:id="rId10"/>
    <p:sldId id="271" r:id="rId11"/>
    <p:sldId id="275" r:id="rId12"/>
    <p:sldId id="277" r:id="rId13"/>
    <p:sldId id="276" r:id="rId14"/>
    <p:sldId id="279" r:id="rId15"/>
    <p:sldId id="341" r:id="rId16"/>
    <p:sldId id="278" r:id="rId17"/>
    <p:sldId id="361" r:id="rId18"/>
    <p:sldId id="280" r:id="rId19"/>
    <p:sldId id="367" r:id="rId20"/>
    <p:sldId id="364" r:id="rId21"/>
    <p:sldId id="365" r:id="rId22"/>
    <p:sldId id="366" r:id="rId23"/>
    <p:sldId id="368" r:id="rId24"/>
    <p:sldId id="362" r:id="rId25"/>
    <p:sldId id="282" r:id="rId26"/>
    <p:sldId id="373" r:id="rId27"/>
    <p:sldId id="372" r:id="rId28"/>
    <p:sldId id="283" r:id="rId29"/>
    <p:sldId id="342" r:id="rId30"/>
    <p:sldId id="337" r:id="rId31"/>
    <p:sldId id="289" r:id="rId32"/>
    <p:sldId id="344" r:id="rId33"/>
    <p:sldId id="346" r:id="rId34"/>
    <p:sldId id="347" r:id="rId35"/>
    <p:sldId id="345" r:id="rId36"/>
    <p:sldId id="348" r:id="rId37"/>
    <p:sldId id="349" r:id="rId38"/>
    <p:sldId id="339" r:id="rId39"/>
    <p:sldId id="340" r:id="rId40"/>
    <p:sldId id="290" r:id="rId41"/>
    <p:sldId id="262" r:id="rId42"/>
    <p:sldId id="291" r:id="rId43"/>
    <p:sldId id="265" r:id="rId44"/>
    <p:sldId id="263" r:id="rId45"/>
    <p:sldId id="293" r:id="rId46"/>
    <p:sldId id="294" r:id="rId47"/>
    <p:sldId id="295" r:id="rId48"/>
    <p:sldId id="350" r:id="rId49"/>
    <p:sldId id="354" r:id="rId50"/>
    <p:sldId id="296" r:id="rId51"/>
    <p:sldId id="297" r:id="rId52"/>
    <p:sldId id="298" r:id="rId53"/>
    <p:sldId id="299" r:id="rId54"/>
    <p:sldId id="375" r:id="rId55"/>
    <p:sldId id="300" r:id="rId56"/>
    <p:sldId id="301" r:id="rId57"/>
    <p:sldId id="302" r:id="rId58"/>
    <p:sldId id="357" r:id="rId59"/>
    <p:sldId id="303" r:id="rId60"/>
    <p:sldId id="304" r:id="rId61"/>
    <p:sldId id="305" r:id="rId62"/>
    <p:sldId id="359" r:id="rId63"/>
    <p:sldId id="374" r:id="rId64"/>
    <p:sldId id="308" r:id="rId65"/>
    <p:sldId id="313" r:id="rId66"/>
    <p:sldId id="314" r:id="rId67"/>
    <p:sldId id="315" r:id="rId68"/>
    <p:sldId id="316" r:id="rId69"/>
    <p:sldId id="317" r:id="rId70"/>
    <p:sldId id="318" r:id="rId71"/>
    <p:sldId id="319" r:id="rId72"/>
    <p:sldId id="320" r:id="rId73"/>
    <p:sldId id="321" r:id="rId74"/>
    <p:sldId id="322" r:id="rId75"/>
    <p:sldId id="323" r:id="rId76"/>
    <p:sldId id="324" r:id="rId77"/>
    <p:sldId id="325" r:id="rId78"/>
    <p:sldId id="326" r:id="rId79"/>
    <p:sldId id="328" r:id="rId80"/>
    <p:sldId id="312" r:id="rId81"/>
    <p:sldId id="333" r:id="rId82"/>
    <p:sldId id="257" r:id="rId8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528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hyperlink" Target="http://www.google.com.ua/imgres?imgurl=http://static3.depositphotos.com/1001992/153/i/950/depositphotos_1534813-Skincare-of-a-beauty-female-feet.jpg&amp;imgrefurl=http://ru.depositphotos.com/1534813/stock-photo-Skincare-of-a-beauty-female-feet.html&amp;usg=__vhctRoBMo1w4DmaJwrkWPeCADQY=&amp;h=681&amp;w=1024&amp;sz=221&amp;hl=ru&amp;start=8&amp;zoom=1&amp;tbnid=UoLRWdOICvpbqM:&amp;tbnh=100&amp;tbnw=150&amp;ei=R1RJUq6yHNHcsgavxYDIDA&amp;prev=/search?q=feet&amp;um=1&amp;hl=ru&amp;gbv=2&amp;tbm=isch&amp;um=1&amp;itbs=1&amp;sa=X&amp;ved=0CDkQrQMwBw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jpeg"/><Relationship Id="rId5" Type="http://schemas.openxmlformats.org/officeDocument/2006/relationships/image" Target="../media/image45.jpeg"/><Relationship Id="rId4" Type="http://schemas.openxmlformats.org/officeDocument/2006/relationships/image" Target="../media/image4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jpeg"/><Relationship Id="rId5" Type="http://schemas.openxmlformats.org/officeDocument/2006/relationships/image" Target="../media/image50.jpeg"/><Relationship Id="rId4" Type="http://schemas.openxmlformats.org/officeDocument/2006/relationships/image" Target="../media/image49.jpe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jpeg"/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eg"/><Relationship Id="rId2" Type="http://schemas.openxmlformats.org/officeDocument/2006/relationships/image" Target="../media/image64.gi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jpeg"/><Relationship Id="rId2" Type="http://schemas.openxmlformats.org/officeDocument/2006/relationships/image" Target="../media/image66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jpeg"/><Relationship Id="rId2" Type="http://schemas.openxmlformats.org/officeDocument/2006/relationships/image" Target="../media/image68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jpeg"/><Relationship Id="rId2" Type="http://schemas.openxmlformats.org/officeDocument/2006/relationships/image" Target="../media/image7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3.jpeg"/><Relationship Id="rId4" Type="http://schemas.openxmlformats.org/officeDocument/2006/relationships/image" Target="../media/image72.jpe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jpeg"/><Relationship Id="rId2" Type="http://schemas.openxmlformats.org/officeDocument/2006/relationships/image" Target="../media/image7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eg"/><Relationship Id="rId2" Type="http://schemas.openxmlformats.org/officeDocument/2006/relationships/image" Target="../media/image76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jpeg"/><Relationship Id="rId2" Type="http://schemas.openxmlformats.org/officeDocument/2006/relationships/image" Target="../media/image78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jpeg"/><Relationship Id="rId2" Type="http://schemas.openxmlformats.org/officeDocument/2006/relationships/image" Target="../media/image80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jpeg"/><Relationship Id="rId2" Type="http://schemas.openxmlformats.org/officeDocument/2006/relationships/image" Target="../media/image82.jpe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5423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Complete search of information in memory does not occur in the case of identification.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4" name="Picture 3" descr="F:\Документы\Lesia\Рабочий стол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357430"/>
            <a:ext cx="7813531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5260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Problems of formation, coding and decoding of 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information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F:\Документы\Lesia\Рабочий стол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39521" y="3071810"/>
            <a:ext cx="4075817" cy="3366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Each language expresses the reality in its own way and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own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system of “concepts”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(meaning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F:\Документы\Lesia\Рабочий стол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183192"/>
            <a:ext cx="2643206" cy="206045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929190" y="4143380"/>
            <a:ext cx="39290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uk-UA" sz="5400" b="1" dirty="0" smtClean="0"/>
              <a:t>Книга (</a:t>
            </a:r>
            <a:r>
              <a:rPr lang="en-US" sz="5400" b="1" dirty="0" err="1" smtClean="0"/>
              <a:t>Ukr</a:t>
            </a:r>
            <a:r>
              <a:rPr lang="en-US" sz="5400" b="1" dirty="0" smtClean="0"/>
              <a:t>.)</a:t>
            </a:r>
            <a:endParaRPr lang="ru-RU" sz="5400" b="1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143240" y="5643578"/>
            <a:ext cx="363112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5400" b="1" dirty="0" smtClean="0"/>
              <a:t>Book (Engl.)</a:t>
            </a:r>
            <a:endParaRPr lang="ru-RU" sz="5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Human world could be presented in 4 forms: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86304" cy="4972072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real picture of the world;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 language picture of the world;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 cultural picture of the world;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4) individual picture of the world.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7041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1500174"/>
            <a:ext cx="2007408" cy="128588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628" y="2643182"/>
            <a:ext cx="19101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 err="1" smtClean="0"/>
              <a:t>гарбуз</a:t>
            </a:r>
            <a:endParaRPr lang="ru-RU" sz="4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80239" y="2786058"/>
            <a:ext cx="22637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4400" b="1" dirty="0" smtClean="0"/>
              <a:t>pumpkin</a:t>
            </a:r>
            <a:endParaRPr lang="ru-RU" sz="4400" b="1" dirty="0"/>
          </a:p>
        </p:txBody>
      </p:sp>
      <p:pic>
        <p:nvPicPr>
          <p:cNvPr id="87042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3857628"/>
            <a:ext cx="1590677" cy="1191472"/>
          </a:xfrm>
          <a:prstGeom prst="rect">
            <a:avLst/>
          </a:prstGeom>
          <a:noFill/>
        </p:spPr>
      </p:pic>
      <p:pic>
        <p:nvPicPr>
          <p:cNvPr id="87043" name="Picture 3" descr="F:\Документы\Lesia\Рабочий стол\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3714752"/>
            <a:ext cx="1785950" cy="1188469"/>
          </a:xfrm>
          <a:prstGeom prst="rect">
            <a:avLst/>
          </a:prstGeom>
          <a:noFill/>
        </p:spPr>
      </p:pic>
      <p:pic>
        <p:nvPicPr>
          <p:cNvPr id="87044" name="Picture 4" descr="F:\Документы\Lesia\Рабочий стол\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71934" y="5653692"/>
            <a:ext cx="1809753" cy="1204308"/>
          </a:xfrm>
          <a:prstGeom prst="rect">
            <a:avLst/>
          </a:prstGeom>
          <a:noFill/>
        </p:spPr>
      </p:pic>
      <p:pic>
        <p:nvPicPr>
          <p:cNvPr id="87046" name="Picture 6" descr="F:\Документы\Lesia\Рабочий стол\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43570" y="5000636"/>
            <a:ext cx="1547641" cy="1123952"/>
          </a:xfrm>
          <a:prstGeom prst="rect">
            <a:avLst/>
          </a:prstGeom>
          <a:noFill/>
        </p:spPr>
      </p:pic>
      <p:pic>
        <p:nvPicPr>
          <p:cNvPr id="87047" name="Picture 7" descr="F:\Документы\Lesia\Рабочий стол\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858000" y="5715000"/>
            <a:ext cx="22860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43998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The contradictions in the process of cross-cultural communication between: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500594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the cognitive bases of </a:t>
            </a:r>
            <a:r>
              <a:rPr lang="en-GB" u="sng" dirty="0" smtClean="0">
                <a:latin typeface="Times New Roman" pitchFamily="18" charset="0"/>
                <a:cs typeface="Times New Roman" pitchFamily="18" charset="0"/>
              </a:rPr>
              <a:t>different cultures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14350" indent="-514350"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2) the individual cognitive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spaces; 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3) the cognitive spaces of a </a:t>
            </a:r>
            <a:r>
              <a:rPr lang="en-GB" u="sng" dirty="0" smtClean="0">
                <a:latin typeface="Times New Roman" pitchFamily="18" charset="0"/>
                <a:cs typeface="Times New Roman" pitchFamily="18" charset="0"/>
              </a:rPr>
              <a:t>society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in different countries and cultures; </a:t>
            </a:r>
          </a:p>
          <a:p>
            <a:pPr marL="514350" indent="-514350"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4) the </a:t>
            </a:r>
            <a:r>
              <a:rPr lang="en-GB" u="sng" dirty="0" smtClean="0">
                <a:latin typeface="Times New Roman" pitchFamily="18" charset="0"/>
                <a:cs typeface="Times New Roman" pitchFamily="18" charset="0"/>
              </a:rPr>
              <a:t>communicative competence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of different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cultures.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The criterion of success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uncertainty minimizatio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n.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information on “input” and “output” has kept the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authenticity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123" name="Picture 3" descr="F:\Документы\Lesia\Рабочий стол\4.jpg"/>
          <p:cNvPicPr>
            <a:picLocks noChangeAspect="1" noChangeArrowheads="1"/>
          </p:cNvPicPr>
          <p:nvPr/>
        </p:nvPicPr>
        <p:blipFill>
          <a:blip r:embed="rId2"/>
          <a:srcRect r="27146"/>
          <a:stretch>
            <a:fillRect/>
          </a:stretch>
        </p:blipFill>
        <p:spPr bwMode="auto">
          <a:xfrm>
            <a:off x="1000100" y="3286124"/>
            <a:ext cx="6929486" cy="31322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The criterion of failure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information on the “input” and “output” has not kept the authenticity. The result is the partial or complete destruction of the information.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 descr="F:\Документы\Lesia\Рабочий стол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781299"/>
            <a:ext cx="7143800" cy="33315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n-US" sz="4000" b="1" dirty="0" smtClean="0"/>
              <a:t>The language barrier is absolutely obvious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13666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87456" y="4643446"/>
            <a:ext cx="2956543" cy="2214554"/>
          </a:xfrm>
          <a:prstGeom prst="rect">
            <a:avLst/>
          </a:prstGeom>
          <a:noFill/>
        </p:spPr>
      </p:pic>
      <p:pic>
        <p:nvPicPr>
          <p:cNvPr id="113667" name="Picture 3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 b="9593"/>
          <a:stretch>
            <a:fillRect/>
          </a:stretch>
        </p:blipFill>
        <p:spPr bwMode="auto">
          <a:xfrm>
            <a:off x="500034" y="2143116"/>
            <a:ext cx="5643603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Native speakers usually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do not see language and culture conflicts.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4993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214554"/>
            <a:ext cx="6533550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The cultural barrier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becomes apparent only in the comparison of native culture with foreign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3969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857496"/>
            <a:ext cx="6633528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714752"/>
            <a:ext cx="8820472" cy="24482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 of the Technologies to Prevent Ambiguity in the Process of Discourse Creation for Avoiding Misunderstandings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5301208"/>
            <a:ext cx="5796136" cy="1268760"/>
          </a:xfrm>
        </p:spPr>
        <p:txBody>
          <a:bodyPr>
            <a:noAutofit/>
          </a:bodyPr>
          <a:lstStyle/>
          <a:p>
            <a:pPr algn="r"/>
            <a:r>
              <a:rPr lang="en-GB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Soldatova</a:t>
            </a:r>
            <a:r>
              <a:rPr lang="en-GB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Lesia</a:t>
            </a:r>
            <a:endParaRPr lang="en-GB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GB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PhD in Linguistics, associate professor 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Borys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Grinchenko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Kyiv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University</a:t>
            </a:r>
            <a:endParaRPr lang="en-US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GB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Soldatovalp@mail.ru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 descr="https://encrypted-tbn1.gstatic.com/images?q=tbn:ANd9GcTKGh6DfqCO-5esB9zKcVKkmVtqfbV-ITRv2w2ixF6lhTevjbN5W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0"/>
            <a:ext cx="5643602" cy="3094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To eat a dog (Engl.)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=</a:t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“з'їсти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собаку”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6165304"/>
            <a:ext cx="528162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be death on </a:t>
            </a:r>
            <a:r>
              <a:rPr lang="en-US" sz="4400" b="1" i="1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4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Леся\Desktop\imagesCAUS1M7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700808"/>
            <a:ext cx="7200800" cy="4272475"/>
          </a:xfrm>
          <a:prstGeom prst="rect">
            <a:avLst/>
          </a:prstGeom>
          <a:noFill/>
        </p:spPr>
      </p:pic>
      <p:pic>
        <p:nvPicPr>
          <p:cNvPr id="1027" name="Picture 3" descr="C:\Users\Леся\Desktop\imagesCAV7Q30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771650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6000" dirty="0" smtClean="0">
                <a:latin typeface="Times New Roman" pitchFamily="18" charset="0"/>
                <a:cs typeface="Times New Roman" pitchFamily="18" charset="0"/>
              </a:rPr>
              <a:t>To eat a dog</a:t>
            </a:r>
            <a:br>
              <a:rPr lang="en-GB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6000" b="1" u="sng" dirty="0" smtClean="0">
                <a:latin typeface="Times New Roman" pitchFamily="18" charset="0"/>
                <a:cs typeface="Times New Roman" pitchFamily="18" charset="0"/>
              </a:rPr>
              <a:t>To eat a hot dog</a:t>
            </a:r>
            <a:endParaRPr lang="ru-RU" sz="60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1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pic>
        <p:nvPicPr>
          <p:cNvPr id="5" name="Picture 2" descr="C:\Users\Леся\Desktop\imagesCAWB6SB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7176" y="4725144"/>
            <a:ext cx="7416824" cy="1581150"/>
          </a:xfrm>
          <a:prstGeom prst="rect">
            <a:avLst/>
          </a:prstGeom>
          <a:noFill/>
        </p:spPr>
      </p:pic>
      <p:pic>
        <p:nvPicPr>
          <p:cNvPr id="6146" name="Picture 2" descr="C:\Users\Леся\Desktop\imagesCAIXKP8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132856"/>
            <a:ext cx="2688299" cy="2016224"/>
          </a:xfrm>
          <a:prstGeom prst="rect">
            <a:avLst/>
          </a:prstGeom>
          <a:noFill/>
        </p:spPr>
      </p:pic>
      <p:pic>
        <p:nvPicPr>
          <p:cNvPr id="116738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2500306"/>
            <a:ext cx="4357718" cy="2801390"/>
          </a:xfrm>
          <a:prstGeom prst="rect">
            <a:avLst/>
          </a:prstGeom>
          <a:noFill/>
        </p:spPr>
      </p:pic>
      <p:sp>
        <p:nvSpPr>
          <p:cNvPr id="9" name="Стрелка вверх 8"/>
          <p:cNvSpPr/>
          <p:nvPr/>
        </p:nvSpPr>
        <p:spPr>
          <a:xfrm rot="4320000">
            <a:off x="7055681" y="3691244"/>
            <a:ext cx="505095" cy="1383562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6000" b="1" u="sng" dirty="0" smtClean="0">
                <a:latin typeface="Times New Roman" pitchFamily="18" charset="0"/>
                <a:cs typeface="Times New Roman" pitchFamily="18" charset="0"/>
              </a:rPr>
              <a:t>To eat a “hot dog”</a:t>
            </a:r>
            <a:endParaRPr lang="ru-RU" sz="6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Леся\Desktop\untitl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1987975" cy="2664296"/>
          </a:xfrm>
          <a:prstGeom prst="rect">
            <a:avLst/>
          </a:prstGeom>
          <a:noFill/>
        </p:spPr>
      </p:pic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15714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857364"/>
            <a:ext cx="6382831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>Result:</a:t>
            </a:r>
          </a:p>
          <a:p>
            <a:pPr>
              <a:buNone/>
            </a:pP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culture shock</a:t>
            </a:r>
            <a:endParaRPr lang="ru-RU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3969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500306"/>
            <a:ext cx="6633528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Cultural mistakes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are perceived much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more painful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than the language mistakes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4690" name="Picture 2" descr="F:\Документы\Lesia\Рабочий стол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320831"/>
            <a:ext cx="6715172" cy="4176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Interlanguage interference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in the process of authentic discourse creation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Words of different languages look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deceptively equivalent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Be very careful!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 new word is the world of another country, foreign, alien, strange.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It provokes to use foreign words in familiar contexts of LPS and native AGCs in familiar contexts of LSS.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Authentic discourse creation does not occur through a simple transfer AGCs from one language to another.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Pen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(Engl.)                     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Ручка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 descr="F:\Документы\Lesia\Рабочий стол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4786322"/>
            <a:ext cx="3048000" cy="1495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But!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Pen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(Engl.)                     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Ручка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1" name="Picture 3" descr="F:\Документы\Lesia\Рабочий стол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428868"/>
            <a:ext cx="2357454" cy="1156626"/>
          </a:xfrm>
          <a:prstGeom prst="rect">
            <a:avLst/>
          </a:prstGeom>
          <a:noFill/>
        </p:spPr>
      </p:pic>
      <p:pic>
        <p:nvPicPr>
          <p:cNvPr id="8194" name="Picture 2" descr="F:\Документы\Lesia\Рабочий стол\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57950" y="3929066"/>
            <a:ext cx="2143125" cy="2143125"/>
          </a:xfrm>
          <a:prstGeom prst="rect">
            <a:avLst/>
          </a:prstGeom>
          <a:noFill/>
        </p:spPr>
      </p:pic>
      <p:pic>
        <p:nvPicPr>
          <p:cNvPr id="6" name="Picture 4" descr="F:\Документы\Lesia\Рабочий стол\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143380"/>
            <a:ext cx="2786082" cy="1839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present time is characterized by the increasing intensities of contacts between speakers with different “Languages of primary socialization” 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09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786058"/>
            <a:ext cx="7667678" cy="32861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It causes errors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76801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428868"/>
            <a:ext cx="4071967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Literal translation of “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іжнародн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обстановка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»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 is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International furniture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but it is “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International climate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(Engl.).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6321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429000"/>
            <a:ext cx="3526996" cy="2143140"/>
          </a:xfrm>
          <a:prstGeom prst="rect">
            <a:avLst/>
          </a:prstGeom>
          <a:noFill/>
        </p:spPr>
      </p:pic>
      <p:pic>
        <p:nvPicPr>
          <p:cNvPr id="56323" name="Picture 3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13876" y="3286124"/>
            <a:ext cx="4030124" cy="2143140"/>
          </a:xfrm>
          <a:prstGeom prst="rect">
            <a:avLst/>
          </a:prstGeom>
          <a:noFill/>
        </p:spPr>
      </p:pic>
      <p:pic>
        <p:nvPicPr>
          <p:cNvPr id="56324" name="Picture 4" descr="F:\Документы\Lesia\Рабочий стол\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5219700"/>
            <a:ext cx="2790825" cy="1638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Finger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How many fingers do you have?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42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428868"/>
            <a:ext cx="3500462" cy="2291211"/>
          </a:xfrm>
          <a:prstGeom prst="rect">
            <a:avLst/>
          </a:prstGeom>
          <a:noFill/>
        </p:spPr>
      </p:pic>
      <p:pic>
        <p:nvPicPr>
          <p:cNvPr id="10243" name="Picture 3" descr="F:\Документы\Lesia\Рабочий стол\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285992"/>
            <a:ext cx="3649974" cy="242889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928662" y="4457343"/>
            <a:ext cx="235745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0" dirty="0" smtClean="0"/>
              <a:t>?</a:t>
            </a:r>
            <a:endParaRPr lang="ru-RU" sz="15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388" y="4457343"/>
            <a:ext cx="1075936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0" dirty="0" smtClean="0"/>
              <a:t>?</a:t>
            </a:r>
            <a:endParaRPr lang="ru-RU" sz="1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sz="4800" dirty="0" smtClean="0">
                <a:latin typeface="Times New Roman" pitchFamily="18" charset="0"/>
                <a:cs typeface="Times New Roman" pitchFamily="18" charset="0"/>
              </a:rPr>
              <a:t>Ukrainian </a:t>
            </a:r>
            <a:r>
              <a:rPr lang="en-GB" sz="4800" i="1" dirty="0" smtClean="0">
                <a:latin typeface="Times New Roman" pitchFamily="18" charset="0"/>
                <a:cs typeface="Times New Roman" pitchFamily="18" charset="0"/>
              </a:rPr>
              <a:t>AGC</a:t>
            </a:r>
            <a:r>
              <a:rPr lang="en-GB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8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палець</a:t>
            </a:r>
            <a:r>
              <a:rPr lang="en-GB" sz="48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GB" sz="4800" dirty="0" smtClean="0">
                <a:latin typeface="Times New Roman" pitchFamily="18" charset="0"/>
                <a:cs typeface="Times New Roman" pitchFamily="18" charset="0"/>
              </a:rPr>
              <a:t>(“finger”)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61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mtClean="0"/>
              <a:t> </a:t>
            </a: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  <p:pic>
        <p:nvPicPr>
          <p:cNvPr id="6" name="Picture 8" descr="http://t1.gstatic.com/images?q=tbn:ANd9GcSrrk10mevTs4YMheMsoV-PdKanNvl4P6mAQ6I5cnleR8JRS030DO7l85s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2133600"/>
            <a:ext cx="6264275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English 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AGC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 “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thumb “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“first” (big) finger”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666" name="Содержимое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2911477"/>
          </a:xfrm>
        </p:spPr>
        <p:txBody>
          <a:bodyPr/>
          <a:lstStyle/>
          <a:p>
            <a:endParaRPr lang="ru-RU" dirty="0" smtClean="0"/>
          </a:p>
        </p:txBody>
      </p:sp>
      <p:pic>
        <p:nvPicPr>
          <p:cNvPr id="12290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2357430"/>
            <a:ext cx="4714908" cy="35337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English 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AGC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“finger”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F:\Документы\Lesia\Рабочий стол\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8036" y="1714488"/>
            <a:ext cx="5289569" cy="47870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English </a:t>
            </a:r>
            <a:r>
              <a:rPr lang="en-GB" i="1" dirty="0" smtClean="0">
                <a:latin typeface="Times New Roman" pitchFamily="18" charset="0"/>
                <a:cs typeface="Times New Roman" pitchFamily="18" charset="0"/>
              </a:rPr>
              <a:t>AGC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“toe”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43050"/>
            <a:ext cx="6929486" cy="46112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10242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3500462" cy="2291211"/>
          </a:xfrm>
          <a:prstGeom prst="rect">
            <a:avLst/>
          </a:prstGeom>
          <a:noFill/>
        </p:spPr>
      </p:pic>
      <p:pic>
        <p:nvPicPr>
          <p:cNvPr id="10243" name="Picture 3" descr="F:\Документы\Lesia\Рабочий стол\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285860"/>
            <a:ext cx="3649974" cy="242889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5072074"/>
            <a:ext cx="344196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8 fingers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72066" y="5143512"/>
            <a:ext cx="359265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20 fingers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000372"/>
            <a:ext cx="8229600" cy="31257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6600" dirty="0" err="1" smtClean="0">
                <a:latin typeface="Times New Roman" pitchFamily="18" charset="0"/>
                <a:cs typeface="Times New Roman" pitchFamily="18" charset="0"/>
              </a:rPr>
              <a:t>watch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”             “</a:t>
            </a:r>
            <a:r>
              <a:rPr lang="uk-UA" sz="6600" dirty="0" err="1" smtClean="0">
                <a:latin typeface="Times New Roman" pitchFamily="18" charset="0"/>
                <a:cs typeface="Times New Roman" pitchFamily="18" charset="0"/>
              </a:rPr>
              <a:t>clock</a:t>
            </a:r>
            <a:r>
              <a:rPr lang="en-US" sz="6600" dirty="0" smtClean="0">
                <a:latin typeface="Times New Roman" pitchFamily="18" charset="0"/>
                <a:cs typeface="Times New Roman" pitchFamily="18" charset="0"/>
              </a:rPr>
              <a:t>” </a:t>
            </a:r>
            <a:endParaRPr lang="ru-RU" sz="6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57224" y="274638"/>
            <a:ext cx="7829576" cy="265429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годинник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instrument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measuring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corresponds to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149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watch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wrist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watch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timepiece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timekeeper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4400" dirty="0" err="1" smtClean="0">
                <a:latin typeface="Times New Roman" pitchFamily="18" charset="0"/>
                <a:cs typeface="Times New Roman" pitchFamily="18" charset="0"/>
              </a:rPr>
              <a:t>sundial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44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годинник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also means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0658" name="Picture 2" descr="https://encrypted-tbn2.gstatic.com/images?q=tbn:ANd9GcRzIEt3TaOmxlh9tbBsaWSbbAbFWnxEGt64MBwzzoj8kLZI8JzV8uOxlJh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1000108"/>
            <a:ext cx="2143125" cy="2143125"/>
          </a:xfrm>
          <a:prstGeom prst="rect">
            <a:avLst/>
          </a:prstGeom>
          <a:noFill/>
        </p:spPr>
      </p:pic>
      <p:sp>
        <p:nvSpPr>
          <p:cNvPr id="70662" name="AutoShape 6" descr="Картинки по запросу наручные час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0664" name="AutoShape 8" descr="Картинки по запросу наручные часы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0666" name="AutoShape 10" descr="Картинки по запросу наручные часы золоты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0668" name="Picture 12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1928802"/>
            <a:ext cx="2286000" cy="2000250"/>
          </a:xfrm>
          <a:prstGeom prst="rect">
            <a:avLst/>
          </a:prstGeom>
          <a:noFill/>
        </p:spPr>
      </p:pic>
      <p:pic>
        <p:nvPicPr>
          <p:cNvPr id="70669" name="Picture 13" descr="F:\Документы\Lesia\Рабочий стол\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77025" y="3000372"/>
            <a:ext cx="2466975" cy="1847850"/>
          </a:xfrm>
          <a:prstGeom prst="rect">
            <a:avLst/>
          </a:prstGeom>
          <a:noFill/>
        </p:spPr>
      </p:pic>
      <p:pic>
        <p:nvPicPr>
          <p:cNvPr id="70670" name="Picture 14" descr="F:\Документы\Lesia\Рабочий стол\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43306" y="3786190"/>
            <a:ext cx="2381250" cy="1924050"/>
          </a:xfrm>
          <a:prstGeom prst="rect">
            <a:avLst/>
          </a:prstGeom>
          <a:noFill/>
        </p:spPr>
      </p:pic>
      <p:pic>
        <p:nvPicPr>
          <p:cNvPr id="70671" name="Picture 15" descr="F:\Документы\Lesia\Рабочий стол\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29322" y="5048250"/>
            <a:ext cx="2524125" cy="1809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scientific problem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the necessity </a:t>
            </a:r>
          </a:p>
          <a:p>
            <a:pPr>
              <a:buNone/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to avoid misunderstandings 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 the process of discourse creation.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7" name="Picture 1" descr="F:\Документы\Lesia\Рабочий стол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143380"/>
            <a:ext cx="3643338" cy="2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149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hourglass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”;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sandglass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”;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alarm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clock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”;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tower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clock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годинник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also means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5297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1857364"/>
            <a:ext cx="2143125" cy="2143125"/>
          </a:xfrm>
          <a:prstGeom prst="rect">
            <a:avLst/>
          </a:prstGeom>
          <a:noFill/>
        </p:spPr>
      </p:pic>
      <p:pic>
        <p:nvPicPr>
          <p:cNvPr id="55298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1571612"/>
            <a:ext cx="1442002" cy="2166943"/>
          </a:xfrm>
          <a:prstGeom prst="rect">
            <a:avLst/>
          </a:prstGeom>
          <a:noFill/>
        </p:spPr>
      </p:pic>
      <p:pic>
        <p:nvPicPr>
          <p:cNvPr id="55299" name="Picture 3" descr="F:\Документы\Lesia\Рабочий стол\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4000504"/>
            <a:ext cx="1500198" cy="2002842"/>
          </a:xfrm>
          <a:prstGeom prst="rect">
            <a:avLst/>
          </a:prstGeom>
          <a:noFill/>
        </p:spPr>
      </p:pic>
      <p:pic>
        <p:nvPicPr>
          <p:cNvPr id="55300" name="Picture 4" descr="F:\Документы\Lesia\Рабочий стол\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81750" y="5200650"/>
            <a:ext cx="2762250" cy="1657350"/>
          </a:xfrm>
          <a:prstGeom prst="rect">
            <a:avLst/>
          </a:prstGeom>
          <a:noFill/>
        </p:spPr>
      </p:pic>
      <p:pic>
        <p:nvPicPr>
          <p:cNvPr id="55301" name="Picture 5" descr="F:\Документы\Lesia\Рабочий стол\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57290" y="4857760"/>
            <a:ext cx="260985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5911873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problem of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lexical words combinatory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is one of the most difficult. </a:t>
            </a:r>
          </a:p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Idioms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in different languages look deceptively equivalent.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9218" name="Picture 2" descr="F:\Документы\Lesia\Рабочий стол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714752"/>
            <a:ext cx="5367443" cy="26471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basic features of idioms: </a:t>
            </a:r>
          </a:p>
          <a:p>
            <a:pPr>
              <a:buFontTx/>
              <a:buChar char="-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meaning is underivable from the meaning of its components (AGCs); </a:t>
            </a:r>
          </a:p>
          <a:p>
            <a:pPr>
              <a:buFontTx/>
              <a:buChar char="-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acts as “a translation unit” = “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single lexeme”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0660" name="Picture 4" descr="Картинки по запросу idi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214686"/>
            <a:ext cx="2931680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/>
          <a:lstStyle/>
          <a:p>
            <a:pPr>
              <a:buNone/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The most important task: 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to develop </a:t>
            </a:r>
            <a:r>
              <a:rPr lang="en-US" sz="4400" u="sng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GB" sz="4400" u="sng" dirty="0" smtClean="0">
                <a:latin typeface="Times New Roman" pitchFamily="18" charset="0"/>
                <a:cs typeface="Times New Roman" pitchFamily="18" charset="0"/>
              </a:rPr>
              <a:t>technique </a:t>
            </a:r>
            <a:r>
              <a:rPr lang="en-GB" sz="4400" dirty="0" smtClean="0">
                <a:latin typeface="Times New Roman" pitchFamily="18" charset="0"/>
                <a:cs typeface="Times New Roman" pitchFamily="18" charset="0"/>
              </a:rPr>
              <a:t>able 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to provide an authentic interpretation of idioms.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Ways of translating idioms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Saving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of the whole complex of the transferred unit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values with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phraseological units of the original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way is possible for: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1.1. Complete phraseological equivalents: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“to play with fire” =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вогнем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 (to act in a very dangerous way and to take risks);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4338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214685"/>
            <a:ext cx="5857916" cy="32804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1.2.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International idioms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biblical, ancient, mythological sources: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biblical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“Extend the olive branch”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“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принести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оливкове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гілля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 (to take steps towards achieving peace with an enemy, a symbol of peace (appeasement, armistice);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15362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4143379"/>
            <a:ext cx="3500462" cy="2615513"/>
          </a:xfrm>
          <a:prstGeom prst="rect">
            <a:avLst/>
          </a:prstGeom>
          <a:noFill/>
        </p:spPr>
      </p:pic>
      <p:pic>
        <p:nvPicPr>
          <p:cNvPr id="15363" name="Picture 3" descr="F:\Документы\Lesia\Рабочий стол\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000504"/>
            <a:ext cx="3000396" cy="2568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1.2. International idioms from biblical, ancient, mythological sources: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ancient</a:t>
            </a: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“Draco’s Law Code” (Draco's written law) – “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Драконівські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закони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.) (laws characterized by its harshness);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17410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4403148"/>
            <a:ext cx="3000396" cy="2454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1.2. International idioms from biblical, ancient, mythological sources: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ancient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mythological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48298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“An Achilles’ heel” – “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Ахілле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ята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́”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 (a weakness in spite of overall strength);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19461" name="Picture 5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857627"/>
            <a:ext cx="4572032" cy="27241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>
                <a:latin typeface="Times New Roman" pitchFamily="18" charset="0"/>
                <a:cs typeface="Times New Roman" pitchFamily="18" charset="0"/>
              </a:rPr>
              <a:t>The aim of research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to show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 technology of removing the ambiguity of idioms.</a:t>
            </a:r>
          </a:p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643182"/>
            <a:ext cx="8229600" cy="35719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 Partial saving of the complex of the transferred unit values: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2.1. Partially compositional idioms: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change of forms, syntactic constructions, sequence number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differences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in the word order etc.: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all is not gold that glitters” – 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все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те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золото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блищить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.);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1506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429000"/>
            <a:ext cx="1714480" cy="16532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antonymous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transfer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count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chickens before they are hatched” – “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don’t count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your chickens before they are hatched”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2531" name="Picture 3" descr="F:\Документы\Lesia\Рабочий стол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214686"/>
            <a:ext cx="4857784" cy="32326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2.2. National-painted idioms (mental and cultural “picture of the world”).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double translation: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loan translation + short explanations 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“John Bull” means</a:t>
            </a:r>
            <a:r>
              <a:rPr lang="en-US" i="1" dirty="0" smtClean="0"/>
              <a:t> </a:t>
            </a:r>
            <a:r>
              <a:rPr lang="en-US" dirty="0" smtClean="0"/>
              <a:t>“an imaginary typical Englishman, representing English people as a whole”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4578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4771128"/>
            <a:ext cx="2786082" cy="2086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3. The complete replacement of AGCs with retaining all information of the original source</a:t>
            </a:r>
            <a:r>
              <a:rPr lang="en-US" dirty="0" smtClean="0"/>
              <a:t>: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The complete replacement of AGCs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3.1. “False friends”: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4000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“break a leg”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English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“wishing failure”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Ukrainian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26626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3357562"/>
            <a:ext cx="2143140" cy="3220565"/>
          </a:xfrm>
          <a:prstGeom prst="rect">
            <a:avLst/>
          </a:prstGeom>
          <a:noFill/>
        </p:spPr>
      </p:pic>
      <p:pic>
        <p:nvPicPr>
          <p:cNvPr id="26628" name="Picture 4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9125" y="2643182"/>
            <a:ext cx="2390197" cy="1751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 The complete replacement of AGCs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3.1. “False friends”: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71490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Ukrainian analog is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пуху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пера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(no fluff no feathers).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6630" name="Picture 6" descr="Картинки по запросу Ні пуху ні пе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30336" y="4143380"/>
            <a:ext cx="2663560" cy="2714620"/>
          </a:xfrm>
          <a:prstGeom prst="rect">
            <a:avLst/>
          </a:prstGeom>
          <a:noFill/>
        </p:spPr>
      </p:pic>
      <p:pic>
        <p:nvPicPr>
          <p:cNvPr id="26631" name="Picture 7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4476750"/>
            <a:ext cx="1924050" cy="2381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3.2. Idioms with different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emotional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values: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“Jack of the trades” “unqualified” (negative sense) (Engl.)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“handyman” (positive sense)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64513" name="Picture 1" descr="F:\Документы\Lesia\Рабочий стол\4.jpg"/>
          <p:cNvPicPr>
            <a:picLocks noChangeAspect="1" noChangeArrowheads="1"/>
          </p:cNvPicPr>
          <p:nvPr/>
        </p:nvPicPr>
        <p:blipFill>
          <a:blip r:embed="rId2"/>
          <a:srcRect b="21394"/>
          <a:stretch>
            <a:fillRect/>
          </a:stretch>
        </p:blipFill>
        <p:spPr bwMode="auto">
          <a:xfrm>
            <a:off x="428596" y="3357562"/>
            <a:ext cx="2932266" cy="3214710"/>
          </a:xfrm>
          <a:prstGeom prst="rect">
            <a:avLst/>
          </a:prstGeom>
          <a:noFill/>
        </p:spPr>
      </p:pic>
      <p:pic>
        <p:nvPicPr>
          <p:cNvPr id="64514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500438"/>
            <a:ext cx="4714876" cy="32523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3.3. Stylistic idioms: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It is raining cats and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dogs,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it is better to use additions “the English say…”.</a:t>
            </a: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63489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 b="9402"/>
          <a:stretch>
            <a:fillRect/>
          </a:stretch>
        </p:blipFill>
        <p:spPr bwMode="auto">
          <a:xfrm>
            <a:off x="285719" y="3786190"/>
            <a:ext cx="4217211" cy="3071810"/>
          </a:xfrm>
          <a:prstGeom prst="rect">
            <a:avLst/>
          </a:prstGeom>
          <a:noFill/>
        </p:spPr>
      </p:pic>
      <p:pic>
        <p:nvPicPr>
          <p:cNvPr id="63490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1" y="3857628"/>
            <a:ext cx="4079383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3.4.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Ambiguous idioms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polysemy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homonymy):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polysemy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5857916" cy="452596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“to throw the book at somebody”: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 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convict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someone with as many crimes as possible; 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 to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punish or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criticize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spcBef>
                <a:spcPts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 to 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punish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as 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severely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as possible; </a:t>
            </a:r>
          </a:p>
          <a:p>
            <a:pPr marL="514350" indent="-514350">
              <a:spcBef>
                <a:spcPts val="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4) to 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all possible charges against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126977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91250" y="1643050"/>
            <a:ext cx="2952750" cy="1552575"/>
          </a:xfrm>
          <a:prstGeom prst="rect">
            <a:avLst/>
          </a:prstGeom>
          <a:noFill/>
        </p:spPr>
      </p:pic>
      <p:pic>
        <p:nvPicPr>
          <p:cNvPr id="126978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2786058"/>
            <a:ext cx="1937437" cy="1928826"/>
          </a:xfrm>
          <a:prstGeom prst="rect">
            <a:avLst/>
          </a:prstGeom>
          <a:noFill/>
        </p:spPr>
      </p:pic>
      <p:pic>
        <p:nvPicPr>
          <p:cNvPr id="126979" name="Picture 3" descr="F:\Документы\Lesia\Рабочий стол\1.jpg"/>
          <p:cNvPicPr>
            <a:picLocks noChangeAspect="1" noChangeArrowheads="1"/>
          </p:cNvPicPr>
          <p:nvPr/>
        </p:nvPicPr>
        <p:blipFill>
          <a:blip r:embed="rId4"/>
          <a:srcRect b="11750"/>
          <a:stretch>
            <a:fillRect/>
          </a:stretch>
        </p:blipFill>
        <p:spPr bwMode="auto">
          <a:xfrm>
            <a:off x="6215074" y="4643446"/>
            <a:ext cx="2495550" cy="1622328"/>
          </a:xfrm>
          <a:prstGeom prst="rect">
            <a:avLst/>
          </a:prstGeom>
          <a:noFill/>
        </p:spPr>
      </p:pic>
      <p:pic>
        <p:nvPicPr>
          <p:cNvPr id="126980" name="Picture 4" descr="F:\Документы\Lesia\Рабочий стол\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8992" y="5696591"/>
            <a:ext cx="2071702" cy="11614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3.4. Ambiguous idioms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polysemy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and homonymy):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homonymy.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757742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They are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rarely.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fingers itch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”: </a:t>
            </a:r>
          </a:p>
          <a:p>
            <a:pPr marL="514350" indent="-514350">
              <a:buAutoNum type="arabicParenR"/>
            </a:pP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want to do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something; </a:t>
            </a:r>
          </a:p>
          <a:p>
            <a:pPr marL="514350" indent="-51435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4000" u="sng" dirty="0" smtClean="0">
                <a:latin typeface="Times New Roman" pitchFamily="18" charset="0"/>
                <a:cs typeface="Times New Roman" pitchFamily="18" charset="0"/>
              </a:rPr>
              <a:t>want to hit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someone, to give somebody a thrashing .  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62465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285992"/>
            <a:ext cx="2619375" cy="1743075"/>
          </a:xfrm>
          <a:prstGeom prst="rect">
            <a:avLst/>
          </a:prstGeom>
          <a:noFill/>
        </p:spPr>
      </p:pic>
      <p:pic>
        <p:nvPicPr>
          <p:cNvPr id="62466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4786322"/>
            <a:ext cx="2505075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Our research questions: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synthesize a technique that can be used to ensure the authenticity in the process of idioms interpretation.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offered technology is based on the creation of </a:t>
            </a:r>
            <a:r>
              <a:rPr lang="en-GB" u="sng" dirty="0" smtClean="0">
                <a:latin typeface="Times New Roman" pitchFamily="18" charset="0"/>
                <a:cs typeface="Times New Roman" pitchFamily="18" charset="0"/>
              </a:rPr>
              <a:t>the explanatory formula idiom’s meaning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(EFIM) and finding informational arrays.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3.5. Phraseological units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Way of translation is finding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partial-word equivalents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with the appropriate value : “skeleton in the closet (cupboard)” is “family terrible secret”.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61441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 b="10697"/>
          <a:stretch>
            <a:fillRect/>
          </a:stretch>
        </p:blipFill>
        <p:spPr bwMode="auto">
          <a:xfrm>
            <a:off x="428596" y="3571876"/>
            <a:ext cx="3771854" cy="3000397"/>
          </a:xfrm>
          <a:prstGeom prst="rect">
            <a:avLst/>
          </a:prstGeom>
          <a:noFill/>
        </p:spPr>
      </p:pic>
      <p:pic>
        <p:nvPicPr>
          <p:cNvPr id="61442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429000"/>
            <a:ext cx="3653395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3.6.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Full idioms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meanings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 not include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meaning of any of its lexical components</a:t>
            </a:r>
          </a:p>
          <a:p>
            <a:pPr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Ukrainian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залізо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гаряче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(to hammer iron until it is hot)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English “make hay while the sun shines”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0417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357694"/>
            <a:ext cx="3714776" cy="2247902"/>
          </a:xfrm>
          <a:prstGeom prst="rect">
            <a:avLst/>
          </a:prstGeom>
          <a:noFill/>
        </p:spPr>
      </p:pic>
      <p:pic>
        <p:nvPicPr>
          <p:cNvPr id="60418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9" y="4358344"/>
            <a:ext cx="3336056" cy="2213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3.6.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Full idioms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шкурка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вичинки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варта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(skin is not deserve dressing) =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game is not worth the candle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English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0594" name="Picture 2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357562"/>
            <a:ext cx="4240356" cy="2786082"/>
          </a:xfrm>
          <a:prstGeom prst="rect">
            <a:avLst/>
          </a:prstGeom>
          <a:noFill/>
        </p:spPr>
      </p:pic>
      <p:pic>
        <p:nvPicPr>
          <p:cNvPr id="110595" name="Picture 3" descr="F:\Документы\Lesia\Рабочий стол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928934"/>
            <a:ext cx="3313544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Offered 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technique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is based on the creation of 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4000" b="1" i="1" dirty="0" smtClean="0">
                <a:latin typeface="Times New Roman" pitchFamily="18" charset="0"/>
                <a:cs typeface="Times New Roman" pitchFamily="18" charset="0"/>
              </a:rPr>
              <a:t>explanatory formula idiom’s meaning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(EFIM)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EF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GB" sz="4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is a complete and </a:t>
            </a:r>
            <a:r>
              <a:rPr lang="en-GB" sz="4000" dirty="0" err="1" smtClean="0">
                <a:latin typeface="Times New Roman" pitchFamily="18" charset="0"/>
                <a:cs typeface="Times New Roman" pitchFamily="18" charset="0"/>
              </a:rPr>
              <a:t>monosemantic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 normalized explanation of the content of idioms in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LPS and LSS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basis of the ICC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 an analysis of all possible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correlations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and information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arrays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contained in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idioms; 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- identification of 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presence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lack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 of correlation of </a:t>
            </a:r>
            <a:r>
              <a:rPr lang="en-GB" sz="4000" dirty="0" smtClean="0">
                <a:latin typeface="Times New Roman" pitchFamily="18" charset="0"/>
                <a:cs typeface="Times New Roman" pitchFamily="18" charset="0"/>
              </a:rPr>
              <a:t>information.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structure and an example of creating EFIM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“Black sheep”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English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Біла ворона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“White crow”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Ukrainian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54275" name="Picture 3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000372"/>
            <a:ext cx="2800935" cy="3214710"/>
          </a:xfrm>
          <a:prstGeom prst="rect">
            <a:avLst/>
          </a:prstGeom>
          <a:noFill/>
        </p:spPr>
      </p:pic>
      <p:pic>
        <p:nvPicPr>
          <p:cNvPr id="54276" name="Picture 4" descr="F:\Документы\Lesia\Рабочий стол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357562"/>
            <a:ext cx="3864679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GB" b="1" u="sng" dirty="0" smtClean="0">
                <a:latin typeface="Times New Roman" pitchFamily="18" charset="0"/>
                <a:cs typeface="Times New Roman" pitchFamily="18" charset="0"/>
              </a:rPr>
              <a:t> analytical description of idiom’s meaning</a:t>
            </a:r>
            <a:r>
              <a:rPr lang="uk-UA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1.1. </a:t>
            </a:r>
            <a:r>
              <a:rPr lang="en-GB" b="1" u="sng" dirty="0" smtClean="0">
                <a:latin typeface="Times New Roman" pitchFamily="18" charset="0"/>
                <a:cs typeface="Times New Roman" pitchFamily="18" charset="0"/>
              </a:rPr>
              <a:t>explanation essence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of the phenomenon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a free word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combination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“Black sheep”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Engl.)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sheep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genetic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mutation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“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чорна вівця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sheep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genetic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mutation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“White crow” (Engl.)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crow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genetic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mutation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“White crow”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“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біла ворона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”)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crow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genetic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 err="1" smtClean="0">
                <a:latin typeface="Times New Roman" pitchFamily="18" charset="0"/>
                <a:cs typeface="Times New Roman" pitchFamily="18" charset="0"/>
              </a:rPr>
              <a:t>mutation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1.2.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 explanation essence of the phenomenon in figurative meaning (as an idiom)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“Black sheep”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not like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figurative meaning is </a:t>
            </a:r>
            <a:r>
              <a:rPr lang="en-GB" u="sng" dirty="0" smtClean="0">
                <a:latin typeface="Times New Roman" pitchFamily="18" charset="0"/>
                <a:cs typeface="Times New Roman" pitchFamily="18" charset="0"/>
              </a:rPr>
              <a:t>absent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“White crow”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not like the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“White crow” (Engl.)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figurative meaning is </a:t>
            </a:r>
            <a:r>
              <a:rPr lang="en-GB" u="sng" dirty="0" smtClean="0">
                <a:latin typeface="Times New Roman" pitchFamily="18" charset="0"/>
                <a:cs typeface="Times New Roman" pitchFamily="18" charset="0"/>
              </a:rPr>
              <a:t>absent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functional essence of the idiom`s explanation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“Black sheep” (Engl.)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 person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who is unlike all the rest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unusual, extraordinary, not like others; a person who is an outsider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Black sheep”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u="sng" dirty="0" smtClean="0">
                <a:latin typeface="Times New Roman" pitchFamily="18" charset="0"/>
                <a:cs typeface="Times New Roman" pitchFamily="18" charset="0"/>
              </a:rPr>
              <a:t> sheep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characterized by the increased synthesis of melanin pigment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black pigment).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“White crow” (Engl.)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 person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who is unlike all the rest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unusual, extraordinary, not like others; a person who is an outsider.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“White crow”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a crow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characterized by the absence of melanin in feathers (albinism 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ynonyms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“Black sheep”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an exception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an exception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“White crow” (Engl.)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exception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“White crow” 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dirty="0" err="1" smtClean="0">
                <a:latin typeface="Times New Roman" pitchFamily="18" charset="0"/>
                <a:cs typeface="Times New Roman" pitchFamily="18" charset="0"/>
              </a:rPr>
              <a:t>exception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6600" b="1" dirty="0" smtClean="0">
                <a:latin typeface="Times New Roman" pitchFamily="18" charset="0"/>
                <a:cs typeface="Times New Roman" pitchFamily="18" charset="0"/>
              </a:rPr>
              <a:t>The functional physiology of the brain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3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7554" y="2643182"/>
            <a:ext cx="4714908" cy="39806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ntonyms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Black sheep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Engl.)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norm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rule</a:t>
            </a:r>
          </a:p>
          <a:p>
            <a:pPr marL="0">
              <a:spcBef>
                <a:spcPts val="0"/>
              </a:spcBef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norm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rule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“White crow” (Engl.)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norm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rule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“White crow” 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norm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rule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Stylistic function: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5.1. a positive connotation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lack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“, presence “+”)</a:t>
            </a:r>
          </a:p>
          <a:p>
            <a:pPr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Black sheep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Engl.)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“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“  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“White crow” (Engl.)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“White crow”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229600" cy="114300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5.2. a negative connotation </a:t>
            </a:r>
            <a:br>
              <a:rPr lang="en-GB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lack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“-“, presence “+”)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268667"/>
          </a:xfrm>
        </p:spPr>
        <p:txBody>
          <a:bodyPr/>
          <a:lstStyle/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Black sheep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Engl.) “+”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.) “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“White crow” (Engl.) “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“White crow”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.) “+”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5.3. a neutral connotation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Black sheep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” 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Engl.) “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.) “+”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“White crow” (Engl.) “+”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“White crow” 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.) “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54494"/>
          </a:xfrm>
        </p:spPr>
        <p:txBody>
          <a:bodyPr>
            <a:normAutofit/>
          </a:bodyPr>
          <a:lstStyle/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Finding VIA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4018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analytical description of idiom’s meaning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1.1. </a:t>
            </a:r>
            <a:r>
              <a:rPr lang="en-GB" sz="3600" b="1" dirty="0" smtClean="0">
                <a:latin typeface="Times New Roman" pitchFamily="18" charset="0"/>
                <a:cs typeface="Times New Roman" pitchFamily="18" charset="0"/>
              </a:rPr>
              <a:t>explanation essence of the phenomenon in direct meaning (as a free word combination)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3600" strike="sngStrike" dirty="0" smtClean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lack of correlation; 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is presence of correlation)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14818"/>
            <a:ext cx="8229600" cy="191134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“Black sheep”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“White crow”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“White crow” 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1.2.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explanation essence of the phenomenon in figurative meaning (as an idiom)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496"/>
            <a:ext cx="8643998" cy="3268667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“Black sheep”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sz="3600" strike="sngStrike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“White crow”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sz="3600" strike="sngStrike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“White crow”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functional essence of the idiom`s explanation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428868"/>
            <a:ext cx="8929718" cy="3697295"/>
          </a:xfrm>
        </p:spPr>
        <p:txBody>
          <a:bodyPr/>
          <a:lstStyle/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“Black sheep”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sz="3600" strike="sngStrike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“White crow”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sz="3600" strike="sngStrike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“White crow” (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ynonyms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00172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“Black sheep”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“White crow”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“White crow”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85720" y="32861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GB" sz="4400" b="1" dirty="0" err="1" smtClean="0">
                <a:latin typeface="Times New Roman" pitchFamily="18" charset="0"/>
                <a:cs typeface="Times New Roman" pitchFamily="18" charset="0"/>
              </a:rPr>
              <a:t>ntonyms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357158" y="4714884"/>
            <a:ext cx="8229600" cy="14716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“Black sheep”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Engl.)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∩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Ukr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“White crow”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Engl.) 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∩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“White crow” (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Ukr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Stylistic function: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150019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5.1. a positive connotation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“Black sheep”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“White crow”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“White crow”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500034" y="3143248"/>
            <a:ext cx="8229600" cy="150019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5.2. a negative connotation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“Black sheep”</a:t>
            </a:r>
            <a:r>
              <a:rPr kumimoji="0" lang="uk-UA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Engl.) </a:t>
            </a:r>
            <a:r>
              <a:rPr kumimoji="0" lang="uk-UA" sz="3500" b="0" i="0" u="none" strike="sng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∩</a:t>
            </a:r>
            <a:r>
              <a:rPr kumimoji="0" lang="uk-UA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kumimoji="0" lang="en-US" sz="3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Ukr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ru-RU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“White crow”</a:t>
            </a:r>
            <a:r>
              <a:rPr kumimoji="0" lang="uk-UA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Engl.) </a:t>
            </a:r>
            <a:r>
              <a:rPr kumimoji="0" lang="uk-UA" sz="3500" b="0" i="0" u="none" strike="sng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∩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“White crow” (</a:t>
            </a:r>
            <a:r>
              <a:rPr kumimoji="0" lang="en-US" sz="3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Ukr</a:t>
            </a:r>
            <a:r>
              <a:rPr kumimoji="0" lang="en-US" sz="3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ru-RU" sz="3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71472" y="4643446"/>
            <a:ext cx="8015286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5.3. a neutral connotation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“Black sheep”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Engl.) </a:t>
            </a:r>
            <a:r>
              <a:rPr kumimoji="0" lang="uk-UA" sz="2800" b="0" i="0" u="none" strike="sng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∩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Ukr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“White crow”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Engl.) </a:t>
            </a:r>
            <a:r>
              <a:rPr kumimoji="0" lang="uk-UA" sz="2800" b="0" i="0" u="none" strike="sng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∩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“White crow” 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Ukr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.)</a:t>
            </a:r>
            <a:endParaRPr kumimoji="0" lang="ru-R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The process of information formation in the human brain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does not depend on language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69" name="Picture 1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500306"/>
            <a:ext cx="6215106" cy="41358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9"/>
            <a:ext cx="8229600" cy="342902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GB" sz="4000" b="1" dirty="0" smtClean="0">
                <a:latin typeface="Times New Roman" pitchFamily="18" charset="0"/>
                <a:cs typeface="Times New Roman" pitchFamily="18" charset="0"/>
              </a:rPr>
              <a:t>The general conclusion.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1) “Black sheep”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sz="2400" strike="sngStrike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“Black sheep”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2) “Black sheep”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∩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“White crow”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1) “White crow”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Engl.) </a:t>
            </a:r>
            <a:r>
              <a:rPr lang="uk-UA" sz="2400" strike="sngStrike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“White crow”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2) “White crow”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Ukr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“Black sheep”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Engl.)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57158" y="4214818"/>
            <a:ext cx="8229600" cy="16144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“White crow” (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Ukr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.) and “Black sheep”</a:t>
            </a:r>
            <a:r>
              <a:rPr kumimoji="0" lang="uk-UA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Engl.) are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authentic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in the meaning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“a person who is unlike all the rest etc.”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The advantages of 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EFIM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AutoNum type="arabicParenR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doesn't depend on languages;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 allows understanding the lexical meaning unambiguously and determinate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VIA kept in idioms; </a:t>
            </a:r>
          </a:p>
          <a:p>
            <a:pPr marL="514350" indent="-514350"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makes it possible to encode and decode the semantic connections between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idioms (priori relevant for central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words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different languages);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avoid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mistakes!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GB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 you!</a:t>
            </a:r>
            <a:endParaRPr lang="ru-RU" sz="8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44"/>
          </a:xfrm>
        </p:spPr>
        <p:txBody>
          <a:bodyPr>
            <a:normAutofit fontScale="90000"/>
          </a:bodyPr>
          <a:lstStyle/>
          <a:p>
            <a:r>
              <a:rPr lang="en-US" sz="4900" dirty="0" smtClean="0">
                <a:latin typeface="Times New Roman" pitchFamily="18" charset="0"/>
                <a:cs typeface="Times New Roman" pitchFamily="18" charset="0"/>
              </a:rPr>
              <a:t>Any information entering the brain joints with the information structures already committed.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2911477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pic>
        <p:nvPicPr>
          <p:cNvPr id="1028" name="Picture 4" descr="F:\Документы\Lesia\Рабочий стол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428868"/>
            <a:ext cx="5786478" cy="38506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2234</Words>
  <PresentationFormat>Экран (4:3)</PresentationFormat>
  <Paragraphs>252</Paragraphs>
  <Slides>82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82</vt:i4>
      </vt:variant>
    </vt:vector>
  </HeadingPairs>
  <TitlesOfParts>
    <vt:vector size="83" baseType="lpstr">
      <vt:lpstr>Тема Office</vt:lpstr>
      <vt:lpstr>Слайд 1</vt:lpstr>
      <vt:lpstr> One of the Technologies to Prevent Ambiguity in the Process of Discourse Creation for Avoiding Misunderstandings   </vt:lpstr>
      <vt:lpstr>Слайд 3</vt:lpstr>
      <vt:lpstr>The scientific problem</vt:lpstr>
      <vt:lpstr>The aim of research</vt:lpstr>
      <vt:lpstr>Our research questions:</vt:lpstr>
      <vt:lpstr>Слайд 7</vt:lpstr>
      <vt:lpstr>Слайд 8</vt:lpstr>
      <vt:lpstr>Any information entering the brain joints with the information structures already committed.  </vt:lpstr>
      <vt:lpstr>Complete search of information in memory does not occur in the case of identification. </vt:lpstr>
      <vt:lpstr>Слайд 11</vt:lpstr>
      <vt:lpstr>Слайд 12</vt:lpstr>
      <vt:lpstr>Human world could be presented in 4 forms:</vt:lpstr>
      <vt:lpstr>The contradictions in the process of cross-cultural communication between:</vt:lpstr>
      <vt:lpstr>Слайд 15</vt:lpstr>
      <vt:lpstr>Слайд 16</vt:lpstr>
      <vt:lpstr>Слайд 17</vt:lpstr>
      <vt:lpstr>Слайд 18</vt:lpstr>
      <vt:lpstr>Слайд 19</vt:lpstr>
      <vt:lpstr>To eat a dog (Engl.) =  “з'їсти собаку” (Ukr.) </vt:lpstr>
      <vt:lpstr>To eat a dog  To eat a hot dog</vt:lpstr>
      <vt:lpstr>To eat a “hot dog”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It causes errors</vt:lpstr>
      <vt:lpstr>Слайд 31</vt:lpstr>
      <vt:lpstr>Finger</vt:lpstr>
      <vt:lpstr>Ukrainian AGC “палець” (“finger”)</vt:lpstr>
      <vt:lpstr> English AGC  “thumb “ “first” (big) finger”</vt:lpstr>
      <vt:lpstr>English AGC “finger”</vt:lpstr>
      <vt:lpstr>English AGC “toe”</vt:lpstr>
      <vt:lpstr>Слайд 37</vt:lpstr>
      <vt:lpstr>“годинник” (Ukr.)   “an instrument for measuring time”   corresponds to</vt:lpstr>
      <vt:lpstr>“годинник” (Ukr.)  also means</vt:lpstr>
      <vt:lpstr>“годинник” (Ukr.)  also means</vt:lpstr>
      <vt:lpstr>Слайд 41</vt:lpstr>
      <vt:lpstr>Слайд 42</vt:lpstr>
      <vt:lpstr>Слайд 43</vt:lpstr>
      <vt:lpstr>Слайд 44</vt:lpstr>
      <vt:lpstr>Слайд 45</vt:lpstr>
      <vt:lpstr>This way is possible for:</vt:lpstr>
      <vt:lpstr>1.2. International idioms from biblical, ancient, mythological sources:  - biblical  </vt:lpstr>
      <vt:lpstr>1.2. International idioms from biblical, ancient, mythological sources:  ancient:  </vt:lpstr>
      <vt:lpstr>1.2. International idioms from biblical, ancient, mythological sources:  ancient:   mythological:  </vt:lpstr>
      <vt:lpstr>2. Partial saving of the complex of the transferred unit values: 2.1. Partially compositional idioms: change of forms, syntactic constructions, sequence number, differences in the word order etc.:   “all is not gold that glitters” –  “не все те золото, що блищить” (Ukr.);     </vt:lpstr>
      <vt:lpstr>using antonymous transfer</vt:lpstr>
      <vt:lpstr>2.2. National-painted idioms (mental and cultural “picture of the world”).</vt:lpstr>
      <vt:lpstr>Слайд 53</vt:lpstr>
      <vt:lpstr>3. The complete replacement of AGCs  3.1. “False friends”:</vt:lpstr>
      <vt:lpstr>3. The complete replacement of AGCs  3.1. “False friends”:</vt:lpstr>
      <vt:lpstr>3.2. Idioms with different emotional values:</vt:lpstr>
      <vt:lpstr>3.3. Stylistic idioms:</vt:lpstr>
      <vt:lpstr>3.4. Ambiguous idioms (polysemy and homonymy): polysemy.</vt:lpstr>
      <vt:lpstr>3.4. Ambiguous idioms (polysemy and homonymy): homonymy.</vt:lpstr>
      <vt:lpstr>3.5. Phraseological units</vt:lpstr>
      <vt:lpstr>3.6. Full idioms</vt:lpstr>
      <vt:lpstr>3.6. Full idioms</vt:lpstr>
      <vt:lpstr>Слайд 63</vt:lpstr>
      <vt:lpstr>The basis of the ICC</vt:lpstr>
      <vt:lpstr>The structure and an example of creating EFIM </vt:lpstr>
      <vt:lpstr>Слайд 66</vt:lpstr>
      <vt:lpstr>1.2. explanation essence of the phenomenon in figurative meaning (as an idiom)</vt:lpstr>
      <vt:lpstr>2. functional essence of the idiom`s explanation</vt:lpstr>
      <vt:lpstr>3. Synonyms</vt:lpstr>
      <vt:lpstr>4. Antonyms</vt:lpstr>
      <vt:lpstr>5. Stylistic function:</vt:lpstr>
      <vt:lpstr>5.2. a negative connotation  (lack “-“, presence “+”)</vt:lpstr>
      <vt:lpstr>5.3. a neutral connotation</vt:lpstr>
      <vt:lpstr>Finding VIA</vt:lpstr>
      <vt:lpstr>1. analytical description of idiom’s meaning: 1.1. explanation essence of the phenomenon in direct meaning (as a free word combination) (∩ is lack of correlation; ∩ is presence of correlation)</vt:lpstr>
      <vt:lpstr>1.2. explanation essence of the phenomenon in figurative meaning (as an idiom)</vt:lpstr>
      <vt:lpstr>2. functional essence of the idiom`s explanation</vt:lpstr>
      <vt:lpstr>3. Synonyms</vt:lpstr>
      <vt:lpstr>5. Stylistic function:</vt:lpstr>
      <vt:lpstr>Слайд 80</vt:lpstr>
      <vt:lpstr>Слайд 81</vt:lpstr>
      <vt:lpstr>Слайд 82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Lesia</cp:lastModifiedBy>
  <cp:revision>49</cp:revision>
  <dcterms:modified xsi:type="dcterms:W3CDTF">2016-11-05T06:40:38Z</dcterms:modified>
</cp:coreProperties>
</file>