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sldIdLst>
    <p:sldId id="256" r:id="rId5"/>
    <p:sldId id="272" r:id="rId6"/>
    <p:sldId id="276" r:id="rId7"/>
    <p:sldId id="274" r:id="rId8"/>
    <p:sldId id="269" r:id="rId9"/>
    <p:sldId id="261" r:id="rId10"/>
    <p:sldId id="259" r:id="rId11"/>
    <p:sldId id="270" r:id="rId12"/>
  </p:sldIdLst>
  <p:sldSz cx="9144000" cy="6858000" type="screen4x3"/>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723" autoAdjust="0"/>
  </p:normalViewPr>
  <p:slideViewPr>
    <p:cSldViewPr>
      <p:cViewPr varScale="1">
        <p:scale>
          <a:sx n="95" d="100"/>
          <a:sy n="95" d="100"/>
        </p:scale>
        <p:origin x="-125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26.03.2018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26.03.2018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26.03.2018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ru-RU" smtClean="0"/>
              <a:t>Click to edit Master title style</a:t>
            </a:r>
            <a:endParaRPr lang="ru-RU"/>
          </a:p>
        </p:txBody>
      </p:sp>
      <p:sp>
        <p:nvSpPr>
          <p:cNvPr id="3" name="Subtitle 2"/>
          <p:cNvSpPr>
            <a:spLocks noGrp="1"/>
          </p:cNvSpPr>
          <p:nvPr>
            <p:ph type="subTitle" idx="1"/>
          </p:nvPr>
        </p:nvSpPr>
        <p:spPr>
          <a:xfrm>
            <a:off x="1371600" y="3886201"/>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Click to edit Master subtitle style</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282BCE-B5ED-4A95-ACFA-3F218539E247}"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8367258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Click to edit Master title style</a:t>
            </a:r>
            <a:endParaRPr lang="ru-RU"/>
          </a:p>
        </p:txBody>
      </p:sp>
      <p:sp>
        <p:nvSpPr>
          <p:cNvPr id="3" name="Content Placeholder 2"/>
          <p:cNvSpPr>
            <a:spLocks noGrp="1"/>
          </p:cNvSpPr>
          <p:nvPr>
            <p:ph idx="1"/>
          </p:nvPr>
        </p:nvSpPr>
        <p:spPr/>
        <p:txBody>
          <a:body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7452AB-6CAF-4B70-ADFD-4D96A7E91B2B}"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11461595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ru-RU" smtClean="0"/>
              <a:t>Click to edit Master title style</a:t>
            </a:r>
            <a:endParaRPr lang="ru-RU"/>
          </a:p>
        </p:txBody>
      </p:sp>
      <p:sp>
        <p:nvSpPr>
          <p:cNvPr id="3" name="Text Placeholder 2"/>
          <p:cNvSpPr>
            <a:spLocks noGrp="1"/>
          </p:cNvSpPr>
          <p:nvPr>
            <p:ph type="body" idx="1"/>
          </p:nvPr>
        </p:nvSpPr>
        <p:spPr>
          <a:xfrm>
            <a:off x="722313" y="2906712"/>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ru-RU"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020EC1-9E04-4778-90A2-FB41EE727115}"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1939723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Click to edit Master title style</a:t>
            </a:r>
            <a:endParaRPr lang="ru-RU"/>
          </a:p>
        </p:txBody>
      </p:sp>
      <p:sp>
        <p:nvSpPr>
          <p:cNvPr id="3" name="Content Placeholder 2"/>
          <p:cNvSpPr>
            <a:spLocks noGrp="1"/>
          </p:cNvSpPr>
          <p:nvPr>
            <p:ph sz="half" idx="1"/>
          </p:nvPr>
        </p:nvSpPr>
        <p:spPr>
          <a:xfrm>
            <a:off x="457200" y="160025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endParaRPr lang="ru-RU"/>
          </a:p>
        </p:txBody>
      </p:sp>
      <p:sp>
        <p:nvSpPr>
          <p:cNvPr id="4" name="Content Placeholder 3"/>
          <p:cNvSpPr>
            <a:spLocks noGrp="1"/>
          </p:cNvSpPr>
          <p:nvPr>
            <p:ph sz="half" idx="2"/>
          </p:nvPr>
        </p:nvSpPr>
        <p:spPr>
          <a:xfrm>
            <a:off x="4648200" y="160025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E710C7E-61A4-49EB-AF6B-A5C2DC3E1C62}"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11394486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Click to edit Master title style</a:t>
            </a:r>
            <a:endParaRPr lang="ru-RU"/>
          </a:p>
        </p:txBody>
      </p:sp>
      <p:sp>
        <p:nvSpPr>
          <p:cNvPr id="3" name="Text Placeholder 2"/>
          <p:cNvSpPr>
            <a:spLocks noGrp="1"/>
          </p:cNvSpPr>
          <p:nvPr>
            <p:ph type="body" idx="1"/>
          </p:nvPr>
        </p:nvSpPr>
        <p:spPr>
          <a:xfrm>
            <a:off x="457200" y="1535115"/>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endParaRPr lang="ru-RU"/>
          </a:p>
        </p:txBody>
      </p:sp>
      <p:sp>
        <p:nvSpPr>
          <p:cNvPr id="5" name="Text Placeholder 4"/>
          <p:cNvSpPr>
            <a:spLocks noGrp="1"/>
          </p:cNvSpPr>
          <p:nvPr>
            <p:ph type="body" sz="quarter" idx="3"/>
          </p:nvPr>
        </p:nvSpPr>
        <p:spPr>
          <a:xfrm>
            <a:off x="4645033" y="1535115"/>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Click to edit Master text styles</a:t>
            </a:r>
          </a:p>
        </p:txBody>
      </p:sp>
      <p:sp>
        <p:nvSpPr>
          <p:cNvPr id="6" name="Content Placeholder 5"/>
          <p:cNvSpPr>
            <a:spLocks noGrp="1"/>
          </p:cNvSpPr>
          <p:nvPr>
            <p:ph sz="quarter" idx="4"/>
          </p:nvPr>
        </p:nvSpPr>
        <p:spPr>
          <a:xfrm>
            <a:off x="4645033" y="217487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2363D8B-7B86-462E-AB25-C4541356682E}"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1144959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Click to edit Master title style</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ED0EF34-23A2-4B98-9877-C674E86151D0}"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18192561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027E607-CD9A-499A-BC18-8B67CC4F5EF4}"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8239375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0"/>
            <a:ext cx="3008313" cy="1162050"/>
          </a:xfrm>
        </p:spPr>
        <p:txBody>
          <a:bodyPr anchor="b"/>
          <a:lstStyle>
            <a:lvl1pPr algn="l">
              <a:defRPr sz="2000" b="1"/>
            </a:lvl1pPr>
          </a:lstStyle>
          <a:p>
            <a:r>
              <a:rPr lang="ru-RU" smtClean="0"/>
              <a:t>Click to edit Master title style</a:t>
            </a:r>
            <a:endParaRPr lang="ru-RU"/>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endParaRPr lang="ru-RU"/>
          </a:p>
        </p:txBody>
      </p:sp>
      <p:sp>
        <p:nvSpPr>
          <p:cNvPr id="4" name="Text Placeholder 3"/>
          <p:cNvSpPr>
            <a:spLocks noGrp="1"/>
          </p:cNvSpPr>
          <p:nvPr>
            <p:ph type="body" sz="half" idx="2"/>
          </p:nvPr>
        </p:nvSpPr>
        <p:spPr>
          <a:xfrm>
            <a:off x="457219" y="143514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ru-RU"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00C42D8-2BF3-456E-8802-754DB33054C9}"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1361792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26.03.2018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8"/>
          </a:xfrm>
        </p:spPr>
        <p:txBody>
          <a:bodyPr anchor="b"/>
          <a:lstStyle>
            <a:lvl1pPr algn="l">
              <a:defRPr sz="2000" b="1"/>
            </a:lvl1pPr>
          </a:lstStyle>
          <a:p>
            <a:r>
              <a:rPr lang="ru-RU" smtClean="0"/>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err="1" smtClean="0"/>
              <a:t>Click</a:t>
            </a:r>
            <a:r>
              <a:rPr lang="ru-RU" noProof="0" dirty="0" smtClean="0"/>
              <a:t> </a:t>
            </a:r>
            <a:r>
              <a:rPr lang="ru-RU" noProof="0" dirty="0" err="1" smtClean="0"/>
              <a:t>icon</a:t>
            </a:r>
            <a:r>
              <a:rPr lang="ru-RU" noProof="0" dirty="0" smtClean="0"/>
              <a:t> </a:t>
            </a:r>
            <a:r>
              <a:rPr lang="ru-RU" noProof="0" dirty="0" err="1" smtClean="0"/>
              <a:t>to</a:t>
            </a:r>
            <a:r>
              <a:rPr lang="ru-RU" noProof="0" dirty="0" smtClean="0"/>
              <a:t> </a:t>
            </a:r>
            <a:r>
              <a:rPr lang="ru-RU" noProof="0" dirty="0" err="1" smtClean="0"/>
              <a:t>add</a:t>
            </a:r>
            <a:r>
              <a:rPr lang="ru-RU" noProof="0" dirty="0" smtClean="0"/>
              <a:t> </a:t>
            </a:r>
            <a:r>
              <a:rPr lang="ru-RU" noProof="0" dirty="0" err="1" smtClean="0"/>
              <a:t>picture</a:t>
            </a:r>
            <a:endParaRPr lang="ru-RU" noProof="0" dirty="0" smtClean="0"/>
          </a:p>
        </p:txBody>
      </p:sp>
      <p:sp>
        <p:nvSpPr>
          <p:cNvPr id="4" name="Text Placeholder 3"/>
          <p:cNvSpPr>
            <a:spLocks noGrp="1"/>
          </p:cNvSpPr>
          <p:nvPr>
            <p:ph type="body" sz="half" idx="2"/>
          </p:nvPr>
        </p:nvSpPr>
        <p:spPr>
          <a:xfrm>
            <a:off x="1792288" y="536734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83CB5F6-6A0F-46DC-9560-9BB397AD9DCE}"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0900390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F497865-9B13-49F7-836D-9728BD7EADC3}"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4494372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6"/>
          </a:xfrm>
        </p:spPr>
        <p:txBody>
          <a:bodyPr vert="eaVert"/>
          <a:lstStyle/>
          <a:p>
            <a:r>
              <a:rPr lang="ru-RU" smtClean="0"/>
              <a:t>Click to edit Master title style</a:t>
            </a:r>
            <a:endParaRPr lang="ru-RU"/>
          </a:p>
        </p:txBody>
      </p:sp>
      <p:sp>
        <p:nvSpPr>
          <p:cNvPr id="3" name="Vertical Text Placeholder 2"/>
          <p:cNvSpPr>
            <a:spLocks noGrp="1"/>
          </p:cNvSpPr>
          <p:nvPr>
            <p:ph type="body" orient="vert" idx="1"/>
          </p:nvPr>
        </p:nvSpPr>
        <p:spPr>
          <a:xfrm>
            <a:off x="457200" y="274641"/>
            <a:ext cx="6019800" cy="5851526"/>
          </a:xfrm>
        </p:spPr>
        <p:txBody>
          <a:bodyPr vert="eaVert"/>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813E12-932A-40F7-A6FE-5A1FEC7D8124}"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2569777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26.03.2018</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6710700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26.03.2018</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319993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26.03.2018</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8952197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26.03.2018</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4078453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solidFill>
                  <a:prstClr val="black">
                    <a:tint val="75000"/>
                  </a:prstClr>
                </a:solidFill>
              </a:rPr>
              <a:pPr/>
              <a:t>26.03.2018</a:t>
            </a:fld>
            <a:endParaRPr lang="ru-RU" dirty="0">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dirty="0">
              <a:solidFill>
                <a:prstClr val="black">
                  <a:tint val="75000"/>
                </a:prstClr>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6182561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solidFill>
                  <a:prstClr val="black">
                    <a:tint val="75000"/>
                  </a:prstClr>
                </a:solidFill>
              </a:rPr>
              <a:pPr/>
              <a:t>26.03.2018</a:t>
            </a:fld>
            <a:endParaRPr lang="ru-RU" dirty="0">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dirty="0">
              <a:solidFill>
                <a:prstClr val="black">
                  <a:tint val="75000"/>
                </a:prstClr>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7111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solidFill>
                  <a:prstClr val="black">
                    <a:tint val="75000"/>
                  </a:prstClr>
                </a:solidFill>
              </a:rPr>
              <a:pPr/>
              <a:t>26.03.2018</a:t>
            </a:fld>
            <a:endParaRPr lang="ru-RU" dirty="0">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dirty="0">
              <a:solidFill>
                <a:prstClr val="black">
                  <a:tint val="75000"/>
                </a:prstClr>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819665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26.03.2018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26.03.2018</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9769936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26.03.2018</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861572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26.03.2018</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1335482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26.03.2018</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0876359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26.03.2018</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4442316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26.03.2018</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5161060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26.03.2018</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4181693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26.03.2018</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6623950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solidFill>
                  <a:prstClr val="black">
                    <a:tint val="75000"/>
                  </a:prstClr>
                </a:solidFill>
              </a:rPr>
              <a:pPr/>
              <a:t>26.03.2018</a:t>
            </a:fld>
            <a:endParaRPr lang="ru-RU" dirty="0">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dirty="0">
              <a:solidFill>
                <a:prstClr val="black">
                  <a:tint val="75000"/>
                </a:prstClr>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4416599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solidFill>
                  <a:prstClr val="black">
                    <a:tint val="75000"/>
                  </a:prstClr>
                </a:solidFill>
              </a:rPr>
              <a:pPr/>
              <a:t>26.03.2018</a:t>
            </a:fld>
            <a:endParaRPr lang="ru-RU" dirty="0">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dirty="0">
              <a:solidFill>
                <a:prstClr val="black">
                  <a:tint val="75000"/>
                </a:prstClr>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571360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26.03.2018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solidFill>
                  <a:prstClr val="black">
                    <a:tint val="75000"/>
                  </a:prstClr>
                </a:solidFill>
              </a:rPr>
              <a:pPr/>
              <a:t>26.03.2018</a:t>
            </a:fld>
            <a:endParaRPr lang="ru-RU" dirty="0">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dirty="0">
              <a:solidFill>
                <a:prstClr val="black">
                  <a:tint val="75000"/>
                </a:prstClr>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3135317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26.03.2018</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9413002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26.03.2018</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8153224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26.03.2018</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5765323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26.03.2018</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039758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26.03.2018</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26.03.2018</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26.03.2018</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26.03.2018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26.03.2018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26.03.2018</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uk-UA" smtClean="0"/>
              <a:t>Click to edit Master title style</a:t>
            </a:r>
          </a:p>
        </p:txBody>
      </p:sp>
      <p:sp>
        <p:nvSpPr>
          <p:cNvPr id="1027" name="Rectangle 3"/>
          <p:cNvSpPr>
            <a:spLocks noGrp="1" noChangeArrowheads="1"/>
          </p:cNvSpPr>
          <p:nvPr>
            <p:ph type="body" idx="1"/>
          </p:nvPr>
        </p:nvSpPr>
        <p:spPr bwMode="auto">
          <a:xfrm>
            <a:off x="457200" y="1600253"/>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uk-UA" smtClean="0"/>
              <a:t>Click to edit Master text styles</a:t>
            </a:r>
          </a:p>
          <a:p>
            <a:pPr lvl="1"/>
            <a:r>
              <a:rPr lang="ru-RU" altLang="uk-UA" smtClean="0"/>
              <a:t>Second level</a:t>
            </a:r>
          </a:p>
          <a:p>
            <a:pPr lvl="2"/>
            <a:r>
              <a:rPr lang="ru-RU" altLang="uk-UA" smtClean="0"/>
              <a:t>Third level</a:t>
            </a:r>
          </a:p>
          <a:p>
            <a:pPr lvl="3"/>
            <a:r>
              <a:rPr lang="ru-RU" altLang="uk-UA" smtClean="0"/>
              <a:t>Fourth level</a:t>
            </a:r>
          </a:p>
          <a:p>
            <a:pPr lvl="4"/>
            <a:r>
              <a:rPr lang="ru-RU" altLang="uk-UA" smtClean="0"/>
              <a:t>Fifth level</a:t>
            </a:r>
          </a:p>
        </p:txBody>
      </p:sp>
      <p:sp>
        <p:nvSpPr>
          <p:cNvPr id="1028" name="Rectangle 4"/>
          <p:cNvSpPr>
            <a:spLocks noGrp="1" noChangeArrowheads="1"/>
          </p:cNvSpPr>
          <p:nvPr>
            <p:ph type="dt" sz="half" idx="2"/>
          </p:nvPr>
        </p:nvSpPr>
        <p:spPr bwMode="auto">
          <a:xfrm>
            <a:off x="457200" y="6245227"/>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cs typeface="+mn-cs"/>
              </a:defRPr>
            </a:lvl1pPr>
          </a:lstStyle>
          <a:p>
            <a:pPr fontAlgn="base">
              <a:spcBef>
                <a:spcPct val="0"/>
              </a:spcBef>
              <a:spcAft>
                <a:spcPct val="0"/>
              </a:spcAft>
              <a:defRPr/>
            </a:pPr>
            <a:endParaRPr lang="ru-RU" dirty="0">
              <a:solidFill>
                <a:srgbClr val="000000"/>
              </a:solidFill>
            </a:endParaRPr>
          </a:p>
        </p:txBody>
      </p:sp>
      <p:sp>
        <p:nvSpPr>
          <p:cNvPr id="1029" name="Rectangle 5"/>
          <p:cNvSpPr>
            <a:spLocks noGrp="1" noChangeArrowheads="1"/>
          </p:cNvSpPr>
          <p:nvPr>
            <p:ph type="ftr" sz="quarter" idx="3"/>
          </p:nvPr>
        </p:nvSpPr>
        <p:spPr bwMode="auto">
          <a:xfrm>
            <a:off x="3124200" y="6245227"/>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cs typeface="+mn-cs"/>
              </a:defRPr>
            </a:lvl1pPr>
          </a:lstStyle>
          <a:p>
            <a:pPr fontAlgn="base">
              <a:spcBef>
                <a:spcPct val="0"/>
              </a:spcBef>
              <a:spcAft>
                <a:spcPct val="0"/>
              </a:spcAft>
              <a:defRPr/>
            </a:pPr>
            <a:endParaRPr lang="ru-RU" dirty="0">
              <a:solidFill>
                <a:srgbClr val="000000"/>
              </a:solidFill>
            </a:endParaRPr>
          </a:p>
        </p:txBody>
      </p:sp>
      <p:sp>
        <p:nvSpPr>
          <p:cNvPr id="1030" name="Rectangle 6"/>
          <p:cNvSpPr>
            <a:spLocks noGrp="1" noChangeArrowheads="1"/>
          </p:cNvSpPr>
          <p:nvPr>
            <p:ph type="sldNum" sz="quarter" idx="4"/>
          </p:nvPr>
        </p:nvSpPr>
        <p:spPr bwMode="auto">
          <a:xfrm>
            <a:off x="6553200" y="6245227"/>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cs typeface="+mn-cs"/>
              </a:defRPr>
            </a:lvl1pPr>
          </a:lstStyle>
          <a:p>
            <a:pPr fontAlgn="base">
              <a:spcBef>
                <a:spcPct val="0"/>
              </a:spcBef>
              <a:spcAft>
                <a:spcPct val="0"/>
              </a:spcAft>
              <a:defRPr/>
            </a:pPr>
            <a:fld id="{9FBEBCE5-88E9-415A-B09A-A498C170E9DD}" type="slidenum">
              <a:rPr lang="ru-RU">
                <a:solidFill>
                  <a:srgbClr val="000000"/>
                </a:solidFill>
              </a:rPr>
              <a:pPr fontAlgn="base">
                <a:spcBef>
                  <a:spcPct val="0"/>
                </a:spcBef>
                <a:spcAft>
                  <a:spcPct val="0"/>
                </a:spcAft>
                <a:defRPr/>
              </a:pPr>
              <a:t>‹#›</a:t>
            </a:fld>
            <a:endParaRPr lang="ru-RU" dirty="0">
              <a:solidFill>
                <a:srgbClr val="000000"/>
              </a:solidFill>
            </a:endParaRPr>
          </a:p>
        </p:txBody>
      </p:sp>
    </p:spTree>
    <p:extLst>
      <p:ext uri="{BB962C8B-B14F-4D97-AF65-F5344CB8AC3E}">
        <p14:creationId xmlns:p14="http://schemas.microsoft.com/office/powerpoint/2010/main" val="23728464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solidFill>
                  <a:prstClr val="black">
                    <a:tint val="75000"/>
                  </a:prstClr>
                </a:solidFill>
              </a:rPr>
              <a:pPr/>
              <a:t>26.03.2018</a:t>
            </a:fld>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1868800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solidFill>
                  <a:prstClr val="black">
                    <a:tint val="75000"/>
                  </a:prstClr>
                </a:solidFill>
              </a:rPr>
              <a:pPr/>
              <a:t>26.03.2018</a:t>
            </a:fld>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2133469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34.xml"/><Relationship Id="rId6" Type="http://schemas.openxmlformats.org/officeDocument/2006/relationships/image" Target="../media/image5.gif"/><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5818658"/>
          </a:xfrm>
        </p:spPr>
        <p:txBody>
          <a:bodyPr>
            <a:normAutofit/>
          </a:bodyPr>
          <a:lstStyle/>
          <a:p>
            <a:r>
              <a:rPr lang="en-US" sz="3200" dirty="0" smtClean="0"/>
              <a:t>Towards Analyses of Armed Conflicts in Ukraine and Georgia and appearance of the new Dividing Lines in Europe</a:t>
            </a:r>
            <a:r>
              <a:rPr lang="ru-RU" sz="3200" dirty="0" smtClean="0"/>
              <a:t/>
            </a:r>
            <a:br>
              <a:rPr lang="ru-RU" sz="3200" dirty="0" smtClean="0"/>
            </a:br>
            <a:r>
              <a:rPr lang="ru-RU" sz="3200" i="1" dirty="0" smtClean="0"/>
              <a:t>(К анализу военной агрессии России в Грузии и Украине)</a:t>
            </a:r>
            <a:r>
              <a:rPr lang="uk-UA" sz="3200" i="1" dirty="0"/>
              <a:t/>
            </a:r>
            <a:br>
              <a:rPr lang="uk-UA" sz="3200" i="1" dirty="0"/>
            </a:br>
            <a:r>
              <a:rPr lang="uk-UA" sz="3200" i="1" dirty="0" smtClean="0"/>
              <a:t/>
            </a:r>
            <a:br>
              <a:rPr lang="uk-UA" sz="3200" i="1" dirty="0" smtClean="0"/>
            </a:br>
            <a:r>
              <a:rPr lang="uk-UA" sz="3200" i="1" dirty="0"/>
              <a:t/>
            </a:r>
            <a:br>
              <a:rPr lang="uk-UA" sz="3200" i="1" dirty="0"/>
            </a:br>
            <a:r>
              <a:rPr lang="en-US" sz="3200" dirty="0" smtClean="0"/>
              <a:t>Tbilisi, 2018</a:t>
            </a:r>
            <a:endParaRPr lang="uk-UA" sz="3200" dirty="0"/>
          </a:p>
        </p:txBody>
      </p:sp>
    </p:spTree>
    <p:extLst>
      <p:ext uri="{BB962C8B-B14F-4D97-AF65-F5344CB8AC3E}">
        <p14:creationId xmlns:p14="http://schemas.microsoft.com/office/powerpoint/2010/main" val="1453205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07504" y="44624"/>
            <a:ext cx="8928992" cy="3600400"/>
          </a:xfrm>
        </p:spPr>
        <p:txBody>
          <a:bodyPr/>
          <a:lstStyle/>
          <a:p>
            <a:pPr marL="342900" lvl="0" indent="-342900">
              <a:spcBef>
                <a:spcPct val="20000"/>
              </a:spcBef>
            </a:pPr>
            <a:r>
              <a:rPr lang="en-US" altLang="uk-UA" sz="2400" b="1" dirty="0" smtClean="0"/>
              <a:t>OSCE Mission to Georgia/South Ossetia</a:t>
            </a:r>
            <a:r>
              <a:rPr lang="uk-UA" altLang="uk-UA" sz="2400" dirty="0" smtClean="0"/>
              <a:t/>
            </a:r>
            <a:br>
              <a:rPr lang="uk-UA" altLang="uk-UA" sz="2400" dirty="0" smtClean="0"/>
            </a:br>
            <a:r>
              <a:rPr lang="uk-UA" altLang="uk-UA" sz="2400" dirty="0" smtClean="0"/>
              <a:t>(1993 - 94: </a:t>
            </a:r>
            <a:r>
              <a:rPr lang="en-US" altLang="uk-UA" sz="2400" dirty="0" smtClean="0"/>
              <a:t>mediation and project making for OSCE on conflict settlement in the region of </a:t>
            </a:r>
            <a:r>
              <a:rPr lang="en-US" altLang="uk-UA" sz="2400" dirty="0" err="1" smtClean="0"/>
              <a:t>S.Ossetia</a:t>
            </a:r>
            <a:r>
              <a:rPr lang="uk-UA" altLang="uk-UA" sz="2400" dirty="0" smtClean="0"/>
              <a:t> </a:t>
            </a:r>
            <a:r>
              <a:rPr lang="uk-UA" altLang="uk-UA" sz="2000" dirty="0" smtClean="0"/>
              <a:t>(ООН – в </a:t>
            </a:r>
            <a:r>
              <a:rPr lang="uk-UA" altLang="uk-UA" sz="2000" dirty="0" err="1" smtClean="0"/>
              <a:t>Абхазии</a:t>
            </a:r>
            <a:r>
              <a:rPr lang="en-US" altLang="uk-UA" sz="2000" dirty="0" smtClean="0"/>
              <a:t>, OSCE -</a:t>
            </a:r>
            <a:r>
              <a:rPr lang="uk-UA" altLang="uk-UA" sz="2000" dirty="0" smtClean="0"/>
              <a:t> </a:t>
            </a:r>
            <a:r>
              <a:rPr lang="en-US" altLang="uk-UA" sz="2000" dirty="0" smtClean="0"/>
              <a:t>..</a:t>
            </a:r>
            <a:r>
              <a:rPr lang="uk-UA" altLang="uk-UA" sz="2000" dirty="0" smtClean="0"/>
              <a:t>  </a:t>
            </a:r>
            <a:r>
              <a:rPr lang="uk-UA" altLang="uk-UA" sz="2400" dirty="0" smtClean="0"/>
              <a:t>     «</a:t>
            </a:r>
            <a:r>
              <a:rPr lang="uk-UA" altLang="uk-UA" sz="2400" dirty="0" err="1" smtClean="0"/>
              <a:t>уши</a:t>
            </a:r>
            <a:r>
              <a:rPr lang="uk-UA" altLang="uk-UA" sz="2400" dirty="0" smtClean="0"/>
              <a:t>»  </a:t>
            </a:r>
            <a:r>
              <a:rPr lang="uk-UA" altLang="uk-UA" sz="2400" dirty="0" err="1" smtClean="0"/>
              <a:t>везде</a:t>
            </a:r>
            <a:r>
              <a:rPr lang="uk-UA" altLang="uk-UA" sz="2400" dirty="0" smtClean="0"/>
              <a:t>… </a:t>
            </a:r>
            <a:r>
              <a:rPr lang="uk-UA" altLang="uk-UA" sz="2400" dirty="0" err="1" smtClean="0"/>
              <a:t>когда</a:t>
            </a:r>
            <a:r>
              <a:rPr lang="uk-UA" altLang="uk-UA" sz="2400" dirty="0" smtClean="0"/>
              <a:t> </a:t>
            </a:r>
            <a:r>
              <a:rPr lang="uk-UA" altLang="uk-UA" sz="2400" dirty="0" err="1" smtClean="0"/>
              <a:t>летали</a:t>
            </a:r>
            <a:r>
              <a:rPr lang="uk-UA" altLang="uk-UA" sz="2400" dirty="0" smtClean="0"/>
              <a:t> с </a:t>
            </a:r>
            <a:r>
              <a:rPr lang="uk-UA" altLang="uk-UA" sz="2400" dirty="0" err="1" smtClean="0"/>
              <a:t>дип</a:t>
            </a:r>
            <a:r>
              <a:rPr lang="uk-UA" altLang="uk-UA" sz="2400" dirty="0" smtClean="0"/>
              <a:t>/корпусом…</a:t>
            </a:r>
            <a:r>
              <a:rPr lang="en-US" altLang="uk-UA" sz="2400" dirty="0" smtClean="0"/>
              <a:t/>
            </a:r>
            <a:br>
              <a:rPr lang="en-US" altLang="uk-UA" sz="2400" dirty="0" smtClean="0"/>
            </a:br>
            <a:r>
              <a:rPr lang="en-US" altLang="uk-UA" sz="2400" dirty="0">
                <a:solidFill>
                  <a:srgbClr val="000000"/>
                </a:solidFill>
                <a:ea typeface="+mn-ea"/>
                <a:cs typeface="+mn-cs"/>
              </a:rPr>
              <a:t>Attempts of inputting the OSCE principles of    </a:t>
            </a:r>
            <a:br>
              <a:rPr lang="en-US" altLang="uk-UA" sz="2400" dirty="0">
                <a:solidFill>
                  <a:srgbClr val="000000"/>
                </a:solidFill>
                <a:ea typeface="+mn-ea"/>
                <a:cs typeface="+mn-cs"/>
              </a:rPr>
            </a:br>
            <a:r>
              <a:rPr lang="en-US" sz="1800" dirty="0">
                <a:solidFill>
                  <a:srgbClr val="000000"/>
                </a:solidFill>
                <a:ea typeface="+mn-ea"/>
                <a:cs typeface="+mn-cs"/>
              </a:rPr>
              <a:t> II. Refraining from the threat or use of force III. Inviolability of frontiers IV. Territorial integrity of States V. Peaceful settlement of dispute</a:t>
            </a:r>
            <a:r>
              <a:rPr lang="en-US" sz="2400" dirty="0">
                <a:solidFill>
                  <a:srgbClr val="000000"/>
                </a:solidFill>
                <a:ea typeface="+mn-ea"/>
                <a:cs typeface="+mn-cs"/>
              </a:rPr>
              <a:t>… But all of them appeared abortive due to the so-called</a:t>
            </a:r>
            <a:r>
              <a:rPr lang="uk-UA" altLang="uk-UA" sz="2400" dirty="0">
                <a:solidFill>
                  <a:srgbClr val="000000"/>
                </a:solidFill>
                <a:ea typeface="+mn-ea"/>
                <a:cs typeface="+mn-cs"/>
              </a:rPr>
              <a:t> </a:t>
            </a:r>
            <a:r>
              <a:rPr lang="en-US" altLang="uk-UA" sz="2400" dirty="0">
                <a:solidFill>
                  <a:srgbClr val="000000"/>
                </a:solidFill>
                <a:ea typeface="+mn-ea"/>
                <a:cs typeface="+mn-cs"/>
              </a:rPr>
              <a:t> “Third party” efforts to keep on “frozen conflict”  permanently..  </a:t>
            </a:r>
            <a:br>
              <a:rPr lang="en-US" altLang="uk-UA" sz="2400" dirty="0">
                <a:solidFill>
                  <a:srgbClr val="000000"/>
                </a:solidFill>
                <a:ea typeface="+mn-ea"/>
                <a:cs typeface="+mn-cs"/>
              </a:rPr>
            </a:br>
            <a:endParaRPr lang="ru-RU" altLang="uk-UA" sz="2400" dirty="0" smtClean="0"/>
          </a:p>
        </p:txBody>
      </p:sp>
      <p:sp>
        <p:nvSpPr>
          <p:cNvPr id="15363" name="Content Placeholder 2"/>
          <p:cNvSpPr>
            <a:spLocks noGrp="1"/>
          </p:cNvSpPr>
          <p:nvPr>
            <p:ph idx="1"/>
          </p:nvPr>
        </p:nvSpPr>
        <p:spPr>
          <a:xfrm>
            <a:off x="0" y="2780928"/>
            <a:ext cx="9144000" cy="4176464"/>
          </a:xfrm>
        </p:spPr>
        <p:txBody>
          <a:bodyPr/>
          <a:lstStyle/>
          <a:p>
            <a:pPr marL="0" indent="0">
              <a:lnSpc>
                <a:spcPct val="115000"/>
              </a:lnSpc>
              <a:spcAft>
                <a:spcPts val="1000"/>
              </a:spcAft>
              <a:buNone/>
            </a:pPr>
            <a:endParaRPr lang="en-US" sz="2400" dirty="0" smtClean="0">
              <a:solidFill>
                <a:srgbClr val="000000"/>
              </a:solidFill>
              <a:ea typeface="+mj-ea"/>
              <a:cs typeface="+mj-cs"/>
            </a:endParaRPr>
          </a:p>
          <a:p>
            <a:pPr>
              <a:lnSpc>
                <a:spcPct val="115000"/>
              </a:lnSpc>
              <a:spcAft>
                <a:spcPts val="1000"/>
              </a:spcAft>
            </a:pPr>
            <a:r>
              <a:rPr lang="uk-UA" sz="2400" dirty="0" smtClean="0">
                <a:solidFill>
                  <a:srgbClr val="000000"/>
                </a:solidFill>
                <a:ea typeface="+mj-ea"/>
                <a:cs typeface="+mj-cs"/>
              </a:rPr>
              <a:t>-- </a:t>
            </a:r>
            <a:r>
              <a:rPr lang="en-US" sz="2400" dirty="0">
                <a:solidFill>
                  <a:srgbClr val="000000"/>
                </a:solidFill>
                <a:ea typeface="+mj-ea"/>
                <a:cs typeface="+mj-cs"/>
              </a:rPr>
              <a:t>Chairman-in-Office Madam Minister </a:t>
            </a:r>
            <a:r>
              <a:rPr lang="en-US" sz="2400" dirty="0" err="1">
                <a:solidFill>
                  <a:srgbClr val="000000"/>
                </a:solidFill>
                <a:ea typeface="+mj-ea"/>
                <a:cs typeface="+mj-cs"/>
              </a:rPr>
              <a:t>Margaretha</a:t>
            </a:r>
            <a:r>
              <a:rPr lang="en-US" sz="2400" dirty="0">
                <a:solidFill>
                  <a:srgbClr val="000000"/>
                </a:solidFill>
                <a:ea typeface="+mj-ea"/>
                <a:cs typeface="+mj-cs"/>
              </a:rPr>
              <a:t> </a:t>
            </a:r>
            <a:r>
              <a:rPr lang="en-US" sz="2400" dirty="0" err="1">
                <a:solidFill>
                  <a:srgbClr val="000000"/>
                </a:solidFill>
                <a:ea typeface="+mj-ea"/>
                <a:cs typeface="+mj-cs"/>
              </a:rPr>
              <a:t>af</a:t>
            </a:r>
            <a:r>
              <a:rPr lang="en-US" sz="2400" dirty="0">
                <a:solidFill>
                  <a:srgbClr val="000000"/>
                </a:solidFill>
                <a:ea typeface="+mj-ea"/>
                <a:cs typeface="+mj-cs"/>
              </a:rPr>
              <a:t> </a:t>
            </a:r>
            <a:r>
              <a:rPr lang="en-US" sz="2400" dirty="0" err="1">
                <a:solidFill>
                  <a:srgbClr val="000000"/>
                </a:solidFill>
                <a:ea typeface="+mj-ea"/>
                <a:cs typeface="+mj-cs"/>
              </a:rPr>
              <a:t>Ugglas</a:t>
            </a:r>
            <a:r>
              <a:rPr lang="en-US" sz="2400" dirty="0">
                <a:solidFill>
                  <a:srgbClr val="000000"/>
                </a:solidFill>
                <a:ea typeface="+mj-ea"/>
                <a:cs typeface="+mj-cs"/>
              </a:rPr>
              <a:t> visit  to the conflict zone</a:t>
            </a:r>
            <a:r>
              <a:rPr lang="uk-UA" sz="2400" dirty="0">
                <a:solidFill>
                  <a:srgbClr val="000000"/>
                </a:solidFill>
                <a:ea typeface="+mj-ea"/>
                <a:cs typeface="+mj-cs"/>
              </a:rPr>
              <a:t> –  прецедент</a:t>
            </a:r>
            <a:r>
              <a:rPr lang="uk-UA" sz="2400" dirty="0" smtClean="0">
                <a:solidFill>
                  <a:srgbClr val="000000"/>
                </a:solidFill>
                <a:ea typeface="+mj-ea"/>
                <a:cs typeface="+mj-cs"/>
              </a:rPr>
              <a:t>…)</a:t>
            </a:r>
            <a:endParaRPr lang="en-US" altLang="uk-UA" sz="2400" dirty="0" smtClean="0"/>
          </a:p>
          <a:p>
            <a:r>
              <a:rPr lang="uk-UA" altLang="uk-UA" sz="2400" dirty="0" err="1" smtClean="0"/>
              <a:t>Визит</a:t>
            </a:r>
            <a:r>
              <a:rPr lang="uk-UA" altLang="uk-UA" sz="2400" dirty="0" smtClean="0"/>
              <a:t> </a:t>
            </a:r>
            <a:r>
              <a:rPr lang="uk-UA" altLang="uk-UA" sz="2400" dirty="0" err="1" smtClean="0"/>
              <a:t>одновременно</a:t>
            </a:r>
            <a:r>
              <a:rPr lang="uk-UA" altLang="uk-UA" sz="2400" dirty="0" smtClean="0"/>
              <a:t> в </a:t>
            </a:r>
            <a:r>
              <a:rPr lang="uk-UA" altLang="uk-UA" sz="2400" dirty="0" err="1" smtClean="0"/>
              <a:t>Тбилиси</a:t>
            </a:r>
            <a:r>
              <a:rPr lang="en-US" altLang="uk-UA" sz="2400" dirty="0" smtClean="0"/>
              <a:t> </a:t>
            </a:r>
            <a:r>
              <a:rPr lang="uk-UA" altLang="uk-UA" sz="2400" dirty="0" smtClean="0"/>
              <a:t> и </a:t>
            </a:r>
            <a:r>
              <a:rPr lang="en-US" altLang="uk-UA" sz="2400" dirty="0" smtClean="0"/>
              <a:t>(auto) </a:t>
            </a:r>
            <a:r>
              <a:rPr lang="uk-UA" altLang="uk-UA" sz="2400" dirty="0" err="1" smtClean="0"/>
              <a:t>Цхинвали</a:t>
            </a:r>
            <a:r>
              <a:rPr lang="uk-UA" altLang="uk-UA" sz="2400" dirty="0" smtClean="0"/>
              <a:t> (</a:t>
            </a:r>
            <a:r>
              <a:rPr lang="uk-UA" altLang="uk-UA" sz="2400" dirty="0" err="1" smtClean="0"/>
              <a:t>обед</a:t>
            </a:r>
            <a:r>
              <a:rPr lang="uk-UA" altLang="uk-UA" sz="2400" dirty="0" smtClean="0"/>
              <a:t>..)</a:t>
            </a:r>
          </a:p>
          <a:p>
            <a:r>
              <a:rPr lang="uk-UA" altLang="uk-UA" sz="2400" dirty="0" err="1"/>
              <a:t>в</a:t>
            </a:r>
            <a:r>
              <a:rPr lang="uk-UA" altLang="uk-UA" sz="2400" dirty="0" err="1" smtClean="0"/>
              <a:t>стречи</a:t>
            </a:r>
            <a:r>
              <a:rPr lang="uk-UA" altLang="uk-UA" sz="2400" dirty="0" smtClean="0"/>
              <a:t> с </a:t>
            </a:r>
            <a:r>
              <a:rPr lang="uk-UA" altLang="uk-UA" sz="2400" dirty="0" err="1" smtClean="0"/>
              <a:t>руководителями</a:t>
            </a:r>
            <a:r>
              <a:rPr lang="uk-UA" altLang="uk-UA" sz="2400" dirty="0" smtClean="0"/>
              <a:t>… </a:t>
            </a:r>
          </a:p>
          <a:p>
            <a:pPr lvl="0">
              <a:buNone/>
            </a:pPr>
            <a:r>
              <a:rPr lang="en-US" altLang="uk-UA" sz="2400" dirty="0" smtClean="0"/>
              <a:t>OSCE Mission’s achievement – no “hot conflict” for the time of its work in the region… </a:t>
            </a:r>
          </a:p>
          <a:p>
            <a:pPr lvl="0">
              <a:buNone/>
            </a:pPr>
            <a:r>
              <a:rPr lang="en-US" altLang="uk-UA" sz="2400" dirty="0" smtClean="0"/>
              <a:t>But it happened in ‘08 in Georgia and in 2014 – in Ukraine…                                         </a:t>
            </a:r>
            <a:r>
              <a:rPr lang="ru-RU" altLang="uk-UA" sz="2400" dirty="0" smtClean="0"/>
              <a:t>     </a:t>
            </a:r>
            <a:endParaRPr lang="ru-RU" altLang="uk-UA" sz="1800" i="1" dirty="0" smtClean="0"/>
          </a:p>
        </p:txBody>
      </p:sp>
    </p:spTree>
    <p:extLst>
      <p:ext uri="{BB962C8B-B14F-4D97-AF65-F5344CB8AC3E}">
        <p14:creationId xmlns:p14="http://schemas.microsoft.com/office/powerpoint/2010/main" val="3436629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23928" y="0"/>
            <a:ext cx="5220072" cy="3501008"/>
          </a:xfrm>
        </p:spPr>
        <p:txBody>
          <a:bodyPr>
            <a:normAutofit fontScale="90000"/>
          </a:bodyPr>
          <a:lstStyle/>
          <a:p>
            <a:pPr algn="l"/>
            <a:r>
              <a:rPr lang="en-US" sz="2400" u="sng" dirty="0" smtClean="0"/>
              <a:t>At the barricades </a:t>
            </a:r>
            <a:r>
              <a:rPr lang="en-US" sz="2400" dirty="0" smtClean="0"/>
              <a:t>we fought  for our European future and values and don’t expect  territorial </a:t>
            </a:r>
            <a:r>
              <a:rPr lang="en-US" sz="2400" dirty="0" err="1" smtClean="0"/>
              <a:t>agression</a:t>
            </a:r>
            <a:r>
              <a:rPr lang="en-US" sz="2400" dirty="0" smtClean="0"/>
              <a:t>…</a:t>
            </a:r>
            <a:br>
              <a:rPr lang="en-US" sz="2400" dirty="0" smtClean="0"/>
            </a:br>
            <a:r>
              <a:rPr lang="en-US" sz="2400" dirty="0" smtClean="0"/>
              <a:t>But </a:t>
            </a:r>
            <a:r>
              <a:rPr lang="en-US" sz="2400" u="sng" dirty="0" smtClean="0"/>
              <a:t>Russian goals and strategy were</a:t>
            </a:r>
            <a:r>
              <a:rPr lang="ru-RU" sz="2400" u="sng" dirty="0" smtClean="0"/>
              <a:t>:</a:t>
            </a:r>
            <a:br>
              <a:rPr lang="ru-RU" sz="2400" u="sng" dirty="0" smtClean="0"/>
            </a:br>
            <a:r>
              <a:rPr lang="ru-RU" sz="2400" dirty="0" smtClean="0"/>
              <a:t>- «</a:t>
            </a:r>
            <a:r>
              <a:rPr lang="en-US" sz="2400" dirty="0" smtClean="0"/>
              <a:t>revival of the empire</a:t>
            </a:r>
            <a:r>
              <a:rPr lang="ru-RU" sz="2400" dirty="0" smtClean="0"/>
              <a:t>»… (</a:t>
            </a:r>
            <a:r>
              <a:rPr lang="uk-UA" sz="2800" i="1" dirty="0" smtClean="0">
                <a:solidFill>
                  <a:prstClr val="black"/>
                </a:solidFill>
              </a:rPr>
              <a:t> </a:t>
            </a:r>
            <a:r>
              <a:rPr lang="en-US" sz="2800" i="1" dirty="0" smtClean="0">
                <a:solidFill>
                  <a:prstClr val="black"/>
                </a:solidFill>
              </a:rPr>
              <a:t>as we again -</a:t>
            </a:r>
            <a:r>
              <a:rPr lang="uk-UA" sz="2800" i="1" dirty="0" smtClean="0">
                <a:solidFill>
                  <a:prstClr val="black"/>
                </a:solidFill>
              </a:rPr>
              <a:t>«</a:t>
            </a:r>
            <a:r>
              <a:rPr lang="uk-UA" sz="2800" i="1" dirty="0" err="1" smtClean="0">
                <a:solidFill>
                  <a:prstClr val="black"/>
                </a:solidFill>
              </a:rPr>
              <a:t>теряем»..и</a:t>
            </a:r>
            <a:r>
              <a:rPr lang="uk-UA" sz="2800" i="1" dirty="0" smtClean="0">
                <a:solidFill>
                  <a:prstClr val="black"/>
                </a:solidFill>
              </a:rPr>
              <a:t> </a:t>
            </a:r>
            <a:r>
              <a:rPr lang="uk-UA" sz="2800" i="1" dirty="0" err="1" smtClean="0">
                <a:solidFill>
                  <a:prstClr val="black"/>
                </a:solidFill>
              </a:rPr>
              <a:t>нет</a:t>
            </a:r>
            <a:r>
              <a:rPr lang="ru-RU" sz="2800" i="1" dirty="0" smtClean="0">
                <a:solidFill>
                  <a:prstClr val="black"/>
                </a:solidFill>
              </a:rPr>
              <a:t> буфер</a:t>
            </a:r>
            <a:r>
              <a:rPr lang="en-US" sz="2800" i="1" dirty="0" smtClean="0">
                <a:solidFill>
                  <a:prstClr val="black"/>
                </a:solidFill>
              </a:rPr>
              <a:t>a</a:t>
            </a:r>
            <a:r>
              <a:rPr lang="uk-UA" sz="2800" i="1" dirty="0" smtClean="0">
                <a:solidFill>
                  <a:prstClr val="black"/>
                </a:solidFill>
              </a:rPr>
              <a:t>) </a:t>
            </a:r>
            <a:r>
              <a:rPr lang="en-US" sz="2800" i="1" dirty="0">
                <a:solidFill>
                  <a:prstClr val="black"/>
                </a:solidFill>
              </a:rPr>
              <a:t> </a:t>
            </a:r>
            <a:r>
              <a:rPr lang="en-US" sz="2800" i="1" dirty="0" smtClean="0">
                <a:solidFill>
                  <a:prstClr val="black"/>
                </a:solidFill>
              </a:rPr>
              <a:t>              </a:t>
            </a:r>
            <a:r>
              <a:rPr lang="uk-UA" sz="2800" i="1" dirty="0" smtClean="0">
                <a:solidFill>
                  <a:prstClr val="black"/>
                </a:solidFill>
              </a:rPr>
              <a:t> </a:t>
            </a:r>
            <a:r>
              <a:rPr lang="en-US" sz="2800" i="1" dirty="0" smtClean="0">
                <a:solidFill>
                  <a:prstClr val="black"/>
                </a:solidFill>
              </a:rPr>
              <a:t>  + </a:t>
            </a:r>
            <a:r>
              <a:rPr lang="uk-UA" sz="2800" i="1" dirty="0" err="1" smtClean="0">
                <a:solidFill>
                  <a:prstClr val="black"/>
                </a:solidFill>
              </a:rPr>
              <a:t>геополитика</a:t>
            </a:r>
            <a:r>
              <a:rPr lang="uk-UA" sz="2800" i="1" dirty="0" smtClean="0">
                <a:solidFill>
                  <a:prstClr val="black"/>
                </a:solidFill>
              </a:rPr>
              <a:t>…</a:t>
            </a:r>
            <a:r>
              <a:rPr lang="ru-RU" sz="2400" dirty="0" smtClean="0"/>
              <a:t/>
            </a:r>
            <a:br>
              <a:rPr lang="ru-RU" sz="2400" dirty="0" smtClean="0"/>
            </a:br>
            <a:r>
              <a:rPr lang="en-US" sz="2400" dirty="0" smtClean="0"/>
              <a:t>         </a:t>
            </a:r>
            <a:r>
              <a:rPr lang="en-US" sz="2400" i="1" dirty="0" smtClean="0"/>
              <a:t>(</a:t>
            </a:r>
            <a:r>
              <a:rPr lang="ru-RU" sz="2400" i="1" dirty="0" smtClean="0"/>
              <a:t>если жить старыми мерками, то..</a:t>
            </a:r>
            <a:r>
              <a:rPr lang="en-US" sz="2400" i="1" dirty="0" smtClean="0"/>
              <a:t>)</a:t>
            </a:r>
            <a:endParaRPr lang="uk-UA" sz="2800" i="1" dirty="0"/>
          </a:p>
        </p:txBody>
      </p:sp>
      <p:sp>
        <p:nvSpPr>
          <p:cNvPr id="3" name="Подзаголовок 2"/>
          <p:cNvSpPr>
            <a:spLocks noGrp="1"/>
          </p:cNvSpPr>
          <p:nvPr>
            <p:ph type="subTitle" idx="1"/>
          </p:nvPr>
        </p:nvSpPr>
        <p:spPr>
          <a:xfrm>
            <a:off x="9144000" y="2078479"/>
            <a:ext cx="45719" cy="1296144"/>
          </a:xfrm>
        </p:spPr>
        <p:txBody>
          <a:bodyPr>
            <a:normAutofit/>
          </a:bodyPr>
          <a:lstStyle/>
          <a:p>
            <a:r>
              <a:rPr lang="uk-UA" b="1" dirty="0" smtClean="0"/>
              <a:t>  </a:t>
            </a:r>
            <a:endParaRPr lang="en-US" b="1" dirty="0" smtClean="0"/>
          </a:p>
        </p:txBody>
      </p:sp>
      <p:pic>
        <p:nvPicPr>
          <p:cNvPr id="5" name="Рисунок 4" descr="Пов’язане зображення"/>
          <p:cNvPicPr/>
          <p:nvPr/>
        </p:nvPicPr>
        <p:blipFill>
          <a:blip r:embed="rId2">
            <a:extLst>
              <a:ext uri="{28A0092B-C50C-407E-A947-70E740481C1C}">
                <a14:useLocalDpi xmlns:a14="http://schemas.microsoft.com/office/drawing/2010/main" val="0"/>
              </a:ext>
            </a:extLst>
          </a:blip>
          <a:srcRect/>
          <a:stretch>
            <a:fillRect/>
          </a:stretch>
        </p:blipFill>
        <p:spPr bwMode="auto">
          <a:xfrm>
            <a:off x="80698" y="332656"/>
            <a:ext cx="3843230" cy="3024336"/>
          </a:xfrm>
          <a:prstGeom prst="rect">
            <a:avLst/>
          </a:prstGeom>
          <a:noFill/>
          <a:ln>
            <a:noFill/>
          </a:ln>
        </p:spPr>
      </p:pic>
      <p:pic>
        <p:nvPicPr>
          <p:cNvPr id="6" name="Рисунок 5" descr="Похожее изображение"/>
          <p:cNvPicPr/>
          <p:nvPr/>
        </p:nvPicPr>
        <p:blipFill>
          <a:blip r:embed="rId3">
            <a:extLst>
              <a:ext uri="{28A0092B-C50C-407E-A947-70E740481C1C}">
                <a14:useLocalDpi xmlns:a14="http://schemas.microsoft.com/office/drawing/2010/main" val="0"/>
              </a:ext>
            </a:extLst>
          </a:blip>
          <a:srcRect/>
          <a:stretch>
            <a:fillRect/>
          </a:stretch>
        </p:blipFill>
        <p:spPr bwMode="auto">
          <a:xfrm>
            <a:off x="4932040" y="3501008"/>
            <a:ext cx="4211960" cy="3356992"/>
          </a:xfrm>
          <a:prstGeom prst="rect">
            <a:avLst/>
          </a:prstGeom>
          <a:noFill/>
          <a:ln>
            <a:noFill/>
          </a:ln>
        </p:spPr>
      </p:pic>
      <p:pic>
        <p:nvPicPr>
          <p:cNvPr id="1026" name="Picture 2" descr="Пов’язане зображення"/>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3501008"/>
            <a:ext cx="4211960" cy="3168352"/>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descr="Пов’язане зображення"/>
          <p:cNvPicPr/>
          <p:nvPr/>
        </p:nvPicPr>
        <p:blipFill>
          <a:blip r:embed="rId5">
            <a:extLst>
              <a:ext uri="{28A0092B-C50C-407E-A947-70E740481C1C}">
                <a14:useLocalDpi xmlns:a14="http://schemas.microsoft.com/office/drawing/2010/main" val="0"/>
              </a:ext>
            </a:extLst>
          </a:blip>
          <a:srcRect/>
          <a:stretch>
            <a:fillRect/>
          </a:stretch>
        </p:blipFill>
        <p:spPr bwMode="auto">
          <a:xfrm>
            <a:off x="80698" y="3501008"/>
            <a:ext cx="4680520" cy="3132348"/>
          </a:xfrm>
          <a:prstGeom prst="rect">
            <a:avLst/>
          </a:prstGeom>
          <a:noFill/>
          <a:ln>
            <a:noFill/>
          </a:ln>
        </p:spPr>
      </p:pic>
      <p:pic>
        <p:nvPicPr>
          <p:cNvPr id="8" name="Рисунок 7" descr="https://eurasiangeopolitics.files.wordpress.com/2014/10/fsu-frozen-conflicts_20140905_624.gif"/>
          <p:cNvPicPr/>
          <p:nvPr/>
        </p:nvPicPr>
        <p:blipFill>
          <a:blip r:embed="rId6">
            <a:extLst>
              <a:ext uri="{28A0092B-C50C-407E-A947-70E740481C1C}">
                <a14:useLocalDpi xmlns:a14="http://schemas.microsoft.com/office/drawing/2010/main" val="0"/>
              </a:ext>
            </a:extLst>
          </a:blip>
          <a:srcRect/>
          <a:stretch>
            <a:fillRect/>
          </a:stretch>
        </p:blipFill>
        <p:spPr bwMode="auto">
          <a:xfrm>
            <a:off x="4644008" y="3501008"/>
            <a:ext cx="4571999" cy="3356992"/>
          </a:xfrm>
          <a:prstGeom prst="rect">
            <a:avLst/>
          </a:prstGeom>
          <a:noFill/>
          <a:ln>
            <a:noFill/>
          </a:ln>
        </p:spPr>
      </p:pic>
      <p:pic>
        <p:nvPicPr>
          <p:cNvPr id="9" name="Picture 2"/>
          <p:cNvPicPr/>
          <p:nvPr/>
        </p:nvPicPr>
        <p:blipFill>
          <a:blip r:embed="rId7">
            <a:extLst>
              <a:ext uri="{28A0092B-C50C-407E-A947-70E740481C1C}">
                <a14:useLocalDpi xmlns:a14="http://schemas.microsoft.com/office/drawing/2010/main" val="0"/>
              </a:ext>
            </a:extLst>
          </a:blip>
          <a:srcRect/>
          <a:stretch>
            <a:fillRect/>
          </a:stretch>
        </p:blipFill>
        <p:spPr bwMode="auto">
          <a:xfrm>
            <a:off x="0" y="3501008"/>
            <a:ext cx="4679950"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7051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0"/>
            <a:ext cx="9036496" cy="764704"/>
          </a:xfrm>
        </p:spPr>
        <p:txBody>
          <a:bodyPr>
            <a:normAutofit/>
          </a:bodyPr>
          <a:lstStyle/>
          <a:p>
            <a:r>
              <a:rPr lang="ru-RU" sz="2800" dirty="0" smtClean="0"/>
              <a:t> </a:t>
            </a:r>
            <a:r>
              <a:rPr lang="en-US" sz="2800" dirty="0" smtClean="0"/>
              <a:t>Russian goals and military actions</a:t>
            </a:r>
            <a:r>
              <a:rPr lang="en-US" sz="2800" dirty="0"/>
              <a:t> </a:t>
            </a:r>
            <a:r>
              <a:rPr lang="en-US" sz="2800" dirty="0" smtClean="0"/>
              <a:t>in Georgia and Ukraine:</a:t>
            </a:r>
            <a:endParaRPr lang="uk-UA" sz="2800" dirty="0"/>
          </a:p>
        </p:txBody>
      </p:sp>
      <p:sp>
        <p:nvSpPr>
          <p:cNvPr id="3" name="Текст 2"/>
          <p:cNvSpPr>
            <a:spLocks noGrp="1"/>
          </p:cNvSpPr>
          <p:nvPr>
            <p:ph type="body" idx="1"/>
          </p:nvPr>
        </p:nvSpPr>
        <p:spPr>
          <a:xfrm>
            <a:off x="0" y="2564904"/>
            <a:ext cx="4355976" cy="4248472"/>
          </a:xfrm>
        </p:spPr>
        <p:txBody>
          <a:bodyPr/>
          <a:lstStyle/>
          <a:p>
            <a:pPr marL="342900" indent="-342900">
              <a:buFont typeface="Arial" panose="020B0604020202020204" pitchFamily="34" charset="0"/>
              <a:buChar char="•"/>
            </a:pPr>
            <a:r>
              <a:rPr lang="en-US" b="0" dirty="0" smtClean="0"/>
              <a:t>In Georgia: Speedy  achievements of strategic aims</a:t>
            </a:r>
            <a:r>
              <a:rPr lang="ru-RU" b="0" dirty="0" smtClean="0"/>
              <a:t> (</a:t>
            </a:r>
            <a:r>
              <a:rPr lang="en-US" b="0" dirty="0" smtClean="0"/>
              <a:t>full separation of</a:t>
            </a:r>
            <a:r>
              <a:rPr lang="ru-RU" b="0" dirty="0" smtClean="0"/>
              <a:t> </a:t>
            </a:r>
            <a:r>
              <a:rPr lang="ru-RU" b="0" dirty="0" err="1" smtClean="0"/>
              <a:t>Абх</a:t>
            </a:r>
            <a:r>
              <a:rPr lang="ru-RU" b="0" dirty="0"/>
              <a:t>.</a:t>
            </a:r>
            <a:r>
              <a:rPr lang="ru-RU" b="0" dirty="0" smtClean="0"/>
              <a:t> и </a:t>
            </a:r>
            <a:r>
              <a:rPr lang="ru-RU" b="0" dirty="0" err="1" smtClean="0"/>
              <a:t>Ю.Ос</a:t>
            </a:r>
            <a:r>
              <a:rPr lang="ru-RU" b="0" dirty="0" smtClean="0"/>
              <a:t>., </a:t>
            </a:r>
            <a:r>
              <a:rPr lang="en-US" b="0" dirty="0" smtClean="0"/>
              <a:t>and due to this – stopping country’s movement towards NATO</a:t>
            </a:r>
            <a:r>
              <a:rPr lang="en-US" b="0" dirty="0"/>
              <a:t> </a:t>
            </a:r>
            <a:r>
              <a:rPr lang="en-US" b="0" dirty="0" smtClean="0"/>
              <a:t>and fostering influence in Caucasus region</a:t>
            </a:r>
            <a:r>
              <a:rPr lang="ru-RU" b="0" dirty="0" smtClean="0"/>
              <a:t>…)</a:t>
            </a:r>
          </a:p>
          <a:p>
            <a:pPr marL="342900" indent="-342900">
              <a:buFont typeface="Arial" panose="020B0604020202020204" pitchFamily="34" charset="0"/>
              <a:buChar char="•"/>
            </a:pPr>
            <a:r>
              <a:rPr lang="uk-UA" b="0" dirty="0" smtClean="0"/>
              <a:t> </a:t>
            </a:r>
            <a:r>
              <a:rPr lang="en-US" b="0" dirty="0" smtClean="0"/>
              <a:t>and that’s why</a:t>
            </a:r>
            <a:r>
              <a:rPr lang="en-US" b="0" dirty="0"/>
              <a:t> </a:t>
            </a:r>
            <a:r>
              <a:rPr lang="en-US" b="0" dirty="0" smtClean="0"/>
              <a:t>– to frozen </a:t>
            </a:r>
            <a:r>
              <a:rPr lang="uk-UA" b="0" dirty="0" smtClean="0"/>
              <a:t> </a:t>
            </a:r>
            <a:r>
              <a:rPr lang="en-US" b="0" dirty="0" smtClean="0"/>
              <a:t>situation with  separated areas…</a:t>
            </a:r>
            <a:endParaRPr lang="ru-RU" b="0" dirty="0" smtClean="0"/>
          </a:p>
          <a:p>
            <a:endParaRPr lang="uk-UA" b="0" dirty="0"/>
          </a:p>
        </p:txBody>
      </p:sp>
      <p:sp>
        <p:nvSpPr>
          <p:cNvPr id="5" name="Текст 4"/>
          <p:cNvSpPr>
            <a:spLocks noGrp="1"/>
          </p:cNvSpPr>
          <p:nvPr>
            <p:ph type="body" sz="quarter" idx="3"/>
          </p:nvPr>
        </p:nvSpPr>
        <p:spPr>
          <a:xfrm>
            <a:off x="4211960" y="2132856"/>
            <a:ext cx="4896544" cy="4725144"/>
          </a:xfrm>
        </p:spPr>
        <p:txBody>
          <a:bodyPr>
            <a:normAutofit fontScale="92500" lnSpcReduction="10000"/>
          </a:bodyPr>
          <a:lstStyle/>
          <a:p>
            <a:pPr lvl="0"/>
            <a:r>
              <a:rPr lang="ru-RU" b="0" dirty="0" smtClean="0">
                <a:solidFill>
                  <a:prstClr val="black"/>
                </a:solidFill>
              </a:rPr>
              <a:t>В Украине иначе -  «имперский путь»:</a:t>
            </a:r>
          </a:p>
          <a:p>
            <a:pPr marL="342900" lvl="0" indent="-342900">
              <a:buFont typeface="Arial" pitchFamily="34" charset="0"/>
              <a:buChar char="•"/>
            </a:pPr>
            <a:r>
              <a:rPr lang="ru-RU" sz="2200" b="0" dirty="0" smtClean="0">
                <a:solidFill>
                  <a:prstClr val="black"/>
                </a:solidFill>
              </a:rPr>
              <a:t>22.02.14 </a:t>
            </a:r>
            <a:r>
              <a:rPr lang="ru-RU" sz="2200" b="0" dirty="0">
                <a:solidFill>
                  <a:prstClr val="black"/>
                </a:solidFill>
              </a:rPr>
              <a:t>спецоперация по эвакуации президента Украины </a:t>
            </a:r>
            <a:r>
              <a:rPr lang="ru-RU" sz="2200" b="0" dirty="0" err="1">
                <a:solidFill>
                  <a:prstClr val="black"/>
                </a:solidFill>
              </a:rPr>
              <a:t>В.Януковича</a:t>
            </a:r>
            <a:r>
              <a:rPr lang="ru-RU" sz="2200" b="0" dirty="0">
                <a:solidFill>
                  <a:prstClr val="black"/>
                </a:solidFill>
              </a:rPr>
              <a:t> (</a:t>
            </a:r>
            <a:r>
              <a:rPr lang="ru-RU" sz="2200" b="0" dirty="0" smtClean="0">
                <a:solidFill>
                  <a:prstClr val="black"/>
                </a:solidFill>
              </a:rPr>
              <a:t>письмо-обращение…</a:t>
            </a:r>
            <a:r>
              <a:rPr lang="en-US" sz="2200" b="0" dirty="0" smtClean="0">
                <a:solidFill>
                  <a:prstClr val="black"/>
                </a:solidFill>
              </a:rPr>
              <a:t>like insurance</a:t>
            </a:r>
            <a:r>
              <a:rPr lang="ru-RU" sz="2200" b="0" dirty="0" smtClean="0">
                <a:solidFill>
                  <a:prstClr val="black"/>
                </a:solidFill>
              </a:rPr>
              <a:t>)</a:t>
            </a:r>
            <a:endParaRPr lang="ru-RU" sz="2200" b="0" dirty="0">
              <a:solidFill>
                <a:prstClr val="black"/>
              </a:solidFill>
            </a:endParaRPr>
          </a:p>
          <a:p>
            <a:pPr marL="342900" lvl="0" indent="-342900">
              <a:buFont typeface="Arial" pitchFamily="34" charset="0"/>
              <a:buChar char="•"/>
            </a:pPr>
            <a:r>
              <a:rPr lang="ru-RU" sz="2200" b="0" dirty="0">
                <a:solidFill>
                  <a:prstClr val="black"/>
                </a:solidFill>
              </a:rPr>
              <a:t> 23.02 </a:t>
            </a:r>
            <a:r>
              <a:rPr lang="en-US" sz="2200" b="0" dirty="0" smtClean="0">
                <a:solidFill>
                  <a:prstClr val="black"/>
                </a:solidFill>
              </a:rPr>
              <a:t>Putin ordered</a:t>
            </a:r>
            <a:r>
              <a:rPr lang="ru-RU" sz="2200" b="0" dirty="0" smtClean="0">
                <a:solidFill>
                  <a:prstClr val="black"/>
                </a:solidFill>
              </a:rPr>
              <a:t> «</a:t>
            </a:r>
            <a:r>
              <a:rPr lang="en-US" sz="2200" b="0" dirty="0" smtClean="0">
                <a:solidFill>
                  <a:prstClr val="black"/>
                </a:solidFill>
              </a:rPr>
              <a:t>to start the work on getting Crimea to Russia</a:t>
            </a:r>
            <a:r>
              <a:rPr lang="ru-RU" sz="2200" b="0" dirty="0" smtClean="0">
                <a:solidFill>
                  <a:prstClr val="black"/>
                </a:solidFill>
              </a:rPr>
              <a:t>»</a:t>
            </a:r>
            <a:r>
              <a:rPr lang="en-US" sz="2200" b="0" dirty="0" smtClean="0">
                <a:solidFill>
                  <a:prstClr val="black"/>
                </a:solidFill>
              </a:rPr>
              <a:t> - </a:t>
            </a:r>
            <a:r>
              <a:rPr lang="uk-UA" sz="2200" b="0" dirty="0" smtClean="0">
                <a:solidFill>
                  <a:prstClr val="black"/>
                </a:solidFill>
              </a:rPr>
              <a:t>   </a:t>
            </a:r>
            <a:r>
              <a:rPr lang="en-US" sz="2200" b="0" dirty="0" smtClean="0">
                <a:solidFill>
                  <a:prstClr val="black"/>
                </a:solidFill>
              </a:rPr>
              <a:t>                   </a:t>
            </a:r>
            <a:r>
              <a:rPr lang="uk-UA" sz="2200" b="0" dirty="0" smtClean="0">
                <a:solidFill>
                  <a:prstClr val="black"/>
                </a:solidFill>
              </a:rPr>
              <a:t> </a:t>
            </a:r>
            <a:r>
              <a:rPr lang="en-US" sz="2200" b="0" dirty="0" smtClean="0">
                <a:solidFill>
                  <a:prstClr val="black"/>
                </a:solidFill>
              </a:rPr>
              <a:t>  </a:t>
            </a:r>
            <a:r>
              <a:rPr lang="en-US" sz="2200" i="1" dirty="0" smtClean="0">
                <a:solidFill>
                  <a:prstClr val="black"/>
                </a:solidFill>
              </a:rPr>
              <a:t>not just planning but start doing -</a:t>
            </a:r>
            <a:endParaRPr lang="ru-RU" sz="2200" i="1" dirty="0">
              <a:solidFill>
                <a:prstClr val="black"/>
              </a:solidFill>
            </a:endParaRPr>
          </a:p>
          <a:p>
            <a:pPr marL="342900" lvl="0" indent="-342900">
              <a:buFont typeface="Arial" pitchFamily="34" charset="0"/>
              <a:buChar char="•"/>
            </a:pPr>
            <a:r>
              <a:rPr lang="ru-RU" sz="2200" b="0" dirty="0">
                <a:solidFill>
                  <a:prstClr val="black"/>
                </a:solidFill>
              </a:rPr>
              <a:t> (27.02-28.03. -  </a:t>
            </a:r>
            <a:r>
              <a:rPr lang="en-US" sz="2200" b="0" dirty="0" smtClean="0">
                <a:solidFill>
                  <a:prstClr val="black"/>
                </a:solidFill>
              </a:rPr>
              <a:t>annexation of Crimea</a:t>
            </a:r>
            <a:r>
              <a:rPr lang="ru-RU" sz="2200" b="0" dirty="0" smtClean="0">
                <a:solidFill>
                  <a:prstClr val="black"/>
                </a:solidFill>
              </a:rPr>
              <a:t>)</a:t>
            </a:r>
          </a:p>
          <a:p>
            <a:pPr lvl="0"/>
            <a:r>
              <a:rPr lang="en-US" sz="2200" b="0" dirty="0" smtClean="0">
                <a:solidFill>
                  <a:prstClr val="black"/>
                </a:solidFill>
              </a:rPr>
              <a:t>Further on – Donbas armed conflict</a:t>
            </a:r>
            <a:r>
              <a:rPr lang="ru-RU" sz="2200" b="0" dirty="0" smtClean="0">
                <a:solidFill>
                  <a:prstClr val="black"/>
                </a:solidFill>
              </a:rPr>
              <a:t> – </a:t>
            </a:r>
            <a:r>
              <a:rPr lang="en-US" sz="2200" b="0" dirty="0" smtClean="0">
                <a:solidFill>
                  <a:prstClr val="black"/>
                </a:solidFill>
              </a:rPr>
              <a:t>to keep situation hot - not solving it but </a:t>
            </a:r>
            <a:r>
              <a:rPr lang="ru-RU" sz="2200" b="0" dirty="0" smtClean="0">
                <a:solidFill>
                  <a:prstClr val="black"/>
                </a:solidFill>
              </a:rPr>
              <a:t> </a:t>
            </a:r>
            <a:r>
              <a:rPr lang="en-US" sz="2200" b="0" dirty="0" smtClean="0">
                <a:solidFill>
                  <a:prstClr val="black"/>
                </a:solidFill>
              </a:rPr>
              <a:t>prolonging</a:t>
            </a:r>
            <a:r>
              <a:rPr lang="ru-RU" sz="2200" b="0" dirty="0" smtClean="0">
                <a:solidFill>
                  <a:prstClr val="black"/>
                </a:solidFill>
              </a:rPr>
              <a:t>, </a:t>
            </a:r>
            <a:r>
              <a:rPr lang="en-US" sz="2200" b="0" dirty="0" smtClean="0">
                <a:solidFill>
                  <a:prstClr val="black"/>
                </a:solidFill>
              </a:rPr>
              <a:t>with small activity</a:t>
            </a:r>
            <a:r>
              <a:rPr lang="ru-RU" sz="2200" b="0" dirty="0" smtClean="0">
                <a:solidFill>
                  <a:prstClr val="black"/>
                </a:solidFill>
              </a:rPr>
              <a:t>…</a:t>
            </a:r>
          </a:p>
          <a:p>
            <a:pPr lvl="0"/>
            <a:r>
              <a:rPr lang="ru-RU" sz="2200" b="0" dirty="0" smtClean="0">
                <a:solidFill>
                  <a:prstClr val="black"/>
                </a:solidFill>
              </a:rPr>
              <a:t>идея – не «замораживать», а «держать на крючке»…</a:t>
            </a:r>
          </a:p>
          <a:p>
            <a:pPr lvl="0"/>
            <a:r>
              <a:rPr lang="ru-RU" sz="2200" b="0" dirty="0">
                <a:solidFill>
                  <a:prstClr val="black"/>
                </a:solidFill>
              </a:rPr>
              <a:t>+ </a:t>
            </a:r>
            <a:r>
              <a:rPr lang="en-US" sz="2200" b="0" dirty="0" smtClean="0">
                <a:solidFill>
                  <a:prstClr val="black"/>
                </a:solidFill>
              </a:rPr>
              <a:t>demonstration of power</a:t>
            </a:r>
            <a:r>
              <a:rPr lang="ru-RU" sz="2200" b="0" dirty="0" smtClean="0">
                <a:solidFill>
                  <a:prstClr val="black"/>
                </a:solidFill>
              </a:rPr>
              <a:t>, </a:t>
            </a:r>
            <a:r>
              <a:rPr lang="en-US" sz="2200" b="0" dirty="0" smtClean="0">
                <a:solidFill>
                  <a:prstClr val="black"/>
                </a:solidFill>
              </a:rPr>
              <a:t>shale</a:t>
            </a:r>
            <a:r>
              <a:rPr lang="en-US" sz="2200" b="0" dirty="0">
                <a:solidFill>
                  <a:prstClr val="black"/>
                </a:solidFill>
              </a:rPr>
              <a:t> </a:t>
            </a:r>
            <a:r>
              <a:rPr lang="en-US" sz="2200" b="0" dirty="0" smtClean="0">
                <a:solidFill>
                  <a:prstClr val="black"/>
                </a:solidFill>
              </a:rPr>
              <a:t>gas zones and</a:t>
            </a:r>
            <a:r>
              <a:rPr lang="ru-RU" sz="2200" b="0" dirty="0" smtClean="0">
                <a:solidFill>
                  <a:prstClr val="black"/>
                </a:solidFill>
              </a:rPr>
              <a:t> </a:t>
            </a:r>
            <a:r>
              <a:rPr lang="en-US" sz="2200" b="0" dirty="0" smtClean="0">
                <a:solidFill>
                  <a:prstClr val="black"/>
                </a:solidFill>
              </a:rPr>
              <a:t>oil wells on the shelf</a:t>
            </a:r>
            <a:r>
              <a:rPr lang="ru-RU" sz="2200" b="0" dirty="0" smtClean="0">
                <a:solidFill>
                  <a:prstClr val="black"/>
                </a:solidFill>
              </a:rPr>
              <a:t>…= </a:t>
            </a:r>
            <a:endParaRPr lang="ru-RU" sz="2200" b="0" dirty="0">
              <a:solidFill>
                <a:prstClr val="black"/>
              </a:solidFill>
            </a:endParaRPr>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1560" y="692696"/>
            <a:ext cx="262890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Объект 7" descr="http://www.dialog.ua/images/news/small/7932c3a3cb1956db0bbe4e492079ccdf.jpg"/>
          <p:cNvPicPr>
            <a:picLocks noGrp="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5436096" y="836712"/>
            <a:ext cx="3096344" cy="1512168"/>
          </a:xfrm>
          <a:prstGeom prst="rect">
            <a:avLst/>
          </a:prstGeom>
          <a:noFill/>
          <a:ln>
            <a:noFill/>
          </a:ln>
        </p:spPr>
      </p:pic>
    </p:spTree>
    <p:extLst>
      <p:ext uri="{BB962C8B-B14F-4D97-AF65-F5344CB8AC3E}">
        <p14:creationId xmlns:p14="http://schemas.microsoft.com/office/powerpoint/2010/main" val="2043169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2996952"/>
          </a:xfrm>
        </p:spPr>
        <p:txBody>
          <a:bodyPr>
            <a:noAutofit/>
          </a:bodyPr>
          <a:lstStyle/>
          <a:p>
            <a:pPr algn="l"/>
            <a:r>
              <a:rPr lang="en-US" sz="2400" dirty="0" smtClean="0"/>
              <a:t>Consequences for Ukraine</a:t>
            </a:r>
            <a:r>
              <a:rPr lang="ru-RU" sz="2400" dirty="0" smtClean="0"/>
              <a:t>:</a:t>
            </a:r>
            <a:br>
              <a:rPr lang="ru-RU" sz="2400" dirty="0" smtClean="0"/>
            </a:br>
            <a:r>
              <a:rPr lang="en-US" sz="2400" dirty="0" smtClean="0"/>
              <a:t> </a:t>
            </a:r>
            <a:r>
              <a:rPr lang="ru-RU" sz="2400" dirty="0" smtClean="0"/>
              <a:t>    </a:t>
            </a:r>
            <a:r>
              <a:rPr lang="en-US" sz="2400" dirty="0" smtClean="0"/>
              <a:t> 4-years </a:t>
            </a:r>
            <a:r>
              <a:rPr lang="en-US" sz="2400" dirty="0"/>
              <a:t>warlike </a:t>
            </a:r>
            <a:r>
              <a:rPr lang="en-US" sz="2400" dirty="0" smtClean="0"/>
              <a:t>conditions  lead </a:t>
            </a:r>
            <a:r>
              <a:rPr lang="en-US" sz="2400" dirty="0"/>
              <a:t>to </a:t>
            </a:r>
            <a:r>
              <a:rPr lang="en-US" sz="2400" i="1" dirty="0"/>
              <a:t>unseen in the post world war period  </a:t>
            </a:r>
            <a:r>
              <a:rPr lang="en-US" sz="2400" u="sng" dirty="0"/>
              <a:t>humanitarian </a:t>
            </a:r>
            <a:r>
              <a:rPr lang="en-US" sz="2400" u="sng" dirty="0" smtClean="0"/>
              <a:t>outcomes</a:t>
            </a:r>
            <a:r>
              <a:rPr lang="en-US" sz="2400" dirty="0" smtClean="0"/>
              <a:t>  (UN figures): </a:t>
            </a:r>
            <a:r>
              <a:rPr lang="en-US" sz="2400" b="1" dirty="0" smtClean="0"/>
              <a:t>10225</a:t>
            </a:r>
            <a:r>
              <a:rPr lang="en-US" sz="2400" dirty="0" smtClean="0"/>
              <a:t> </a:t>
            </a:r>
            <a:r>
              <a:rPr lang="en-US" sz="2400" dirty="0"/>
              <a:t>dead, </a:t>
            </a:r>
            <a:r>
              <a:rPr lang="en-US" sz="2400" b="1" dirty="0" smtClean="0"/>
              <a:t>24541</a:t>
            </a:r>
            <a:r>
              <a:rPr lang="en-US" sz="2400" dirty="0" smtClean="0"/>
              <a:t> </a:t>
            </a:r>
            <a:r>
              <a:rPr lang="en-US" sz="2400" dirty="0"/>
              <a:t>people  injured </a:t>
            </a:r>
            <a:r>
              <a:rPr lang="en-US" sz="2400" dirty="0" smtClean="0"/>
              <a:t>both military personal and civilians.   </a:t>
            </a:r>
            <a:r>
              <a:rPr lang="en-US" sz="2400" dirty="0"/>
              <a:t>And each day those figures continue to grow!  </a:t>
            </a:r>
            <a:br>
              <a:rPr lang="en-US" sz="2400" dirty="0"/>
            </a:br>
            <a:r>
              <a:rPr lang="en-US" sz="2400" dirty="0"/>
              <a:t> Additional tragic facts: </a:t>
            </a:r>
            <a:r>
              <a:rPr lang="en-US" sz="2400" dirty="0" smtClean="0"/>
              <a:t> </a:t>
            </a:r>
            <a:r>
              <a:rPr lang="en-US" sz="2400" u="sng" dirty="0"/>
              <a:t>children in conflict zone</a:t>
            </a:r>
            <a:r>
              <a:rPr lang="en-US" sz="2400" dirty="0"/>
              <a:t>,</a:t>
            </a:r>
            <a:br>
              <a:rPr lang="en-US" sz="2400" dirty="0"/>
            </a:br>
            <a:r>
              <a:rPr lang="en-US" sz="2400" dirty="0"/>
              <a:t> </a:t>
            </a:r>
            <a:r>
              <a:rPr lang="ru-RU" sz="2400" b="1" dirty="0"/>
              <a:t>1</a:t>
            </a:r>
            <a:r>
              <a:rPr lang="en-US" sz="2400" b="1" dirty="0" smtClean="0"/>
              <a:t>,7 </a:t>
            </a:r>
            <a:r>
              <a:rPr lang="en-US" sz="2400" dirty="0"/>
              <a:t>million of IDPs  and ruined infrastructure in the area.  </a:t>
            </a:r>
            <a:br>
              <a:rPr lang="en-US" sz="2400" dirty="0"/>
            </a:br>
            <a:endParaRPr lang="en-US" sz="2400" dirty="0"/>
          </a:p>
        </p:txBody>
      </p:sp>
      <p:sp>
        <p:nvSpPr>
          <p:cNvPr id="3" name="Объект 2"/>
          <p:cNvSpPr>
            <a:spLocks noGrp="1"/>
          </p:cNvSpPr>
          <p:nvPr>
            <p:ph idx="1"/>
          </p:nvPr>
        </p:nvSpPr>
        <p:spPr>
          <a:xfrm>
            <a:off x="0" y="3140968"/>
            <a:ext cx="9144000" cy="3960440"/>
          </a:xfrm>
        </p:spPr>
        <p:txBody>
          <a:bodyPr>
            <a:normAutofit/>
          </a:bodyPr>
          <a:lstStyle/>
          <a:p>
            <a:pPr marL="0" indent="0">
              <a:buNone/>
            </a:pPr>
            <a:r>
              <a:rPr lang="en-US" sz="2400" dirty="0"/>
              <a:t> </a:t>
            </a:r>
            <a:r>
              <a:rPr lang="en-US" sz="2000" dirty="0" smtClean="0"/>
              <a:t>Conflict </a:t>
            </a:r>
            <a:r>
              <a:rPr lang="en-US" sz="2000" dirty="0"/>
              <a:t>situation </a:t>
            </a:r>
            <a:r>
              <a:rPr lang="en-US" sz="2000" dirty="0" smtClean="0"/>
              <a:t>threatens the very existence of the state…</a:t>
            </a:r>
          </a:p>
          <a:p>
            <a:pPr marL="0" indent="0">
              <a:buNone/>
            </a:pPr>
            <a:r>
              <a:rPr lang="en-US" sz="2000" dirty="0" smtClean="0"/>
              <a:t>At the same time</a:t>
            </a:r>
            <a:r>
              <a:rPr lang="uk-UA" sz="2000" dirty="0" smtClean="0"/>
              <a:t> </a:t>
            </a:r>
            <a:r>
              <a:rPr lang="en-US" sz="2000" dirty="0" smtClean="0"/>
              <a:t>it </a:t>
            </a:r>
            <a:r>
              <a:rPr lang="en-US" sz="2000" b="1" dirty="0" smtClean="0"/>
              <a:t>has facilitated </a:t>
            </a:r>
            <a:r>
              <a:rPr lang="en-US" sz="2000" b="1" dirty="0" smtClean="0">
                <a:solidFill>
                  <a:prstClr val="black"/>
                </a:solidFill>
              </a:rPr>
              <a:t>unity of the nation and </a:t>
            </a:r>
            <a:r>
              <a:rPr lang="en-US" sz="2000" b="1" dirty="0">
                <a:solidFill>
                  <a:prstClr val="black"/>
                </a:solidFill>
              </a:rPr>
              <a:t>civil </a:t>
            </a:r>
            <a:r>
              <a:rPr lang="en-US" sz="2000" b="1" dirty="0" smtClean="0">
                <a:solidFill>
                  <a:prstClr val="black"/>
                </a:solidFill>
              </a:rPr>
              <a:t>society</a:t>
            </a:r>
            <a:r>
              <a:rPr lang="en-US" sz="2000" dirty="0" smtClean="0">
                <a:solidFill>
                  <a:prstClr val="black"/>
                </a:solidFill>
              </a:rPr>
              <a:t>: </a:t>
            </a:r>
            <a:r>
              <a:rPr lang="en-US" sz="2000" dirty="0" smtClean="0"/>
              <a:t>        </a:t>
            </a:r>
            <a:r>
              <a:rPr lang="en-US" sz="2400" dirty="0" smtClean="0"/>
              <a:t>Hence</a:t>
            </a:r>
            <a:r>
              <a:rPr lang="en-US" sz="2400" dirty="0"/>
              <a:t>, citizens believe that </a:t>
            </a:r>
            <a:r>
              <a:rPr lang="en-US" sz="2400" dirty="0" smtClean="0"/>
              <a:t>we </a:t>
            </a:r>
            <a:r>
              <a:rPr lang="en-US" sz="2400" dirty="0"/>
              <a:t>should f</a:t>
            </a:r>
            <a:r>
              <a:rPr lang="en-US" sz="2400" u="sng" dirty="0"/>
              <a:t>ocus on three major priorities:     </a:t>
            </a:r>
            <a:r>
              <a:rPr lang="en-US" sz="2400" dirty="0"/>
              <a:t>  </a:t>
            </a:r>
            <a:endParaRPr lang="en-US" sz="2400" dirty="0" smtClean="0"/>
          </a:p>
          <a:p>
            <a:pPr marL="0" indent="0">
              <a:buNone/>
            </a:pPr>
            <a:r>
              <a:rPr lang="en-US" sz="2400" dirty="0" smtClean="0"/>
              <a:t> </a:t>
            </a:r>
            <a:r>
              <a:rPr lang="en-US" sz="2400" dirty="0"/>
              <a:t>to achieve peace in </a:t>
            </a:r>
            <a:r>
              <a:rPr lang="en-US" sz="2400" dirty="0" smtClean="0"/>
              <a:t>Donbas and return Crimea;  </a:t>
            </a:r>
          </a:p>
          <a:p>
            <a:pPr marL="0" indent="0">
              <a:buNone/>
            </a:pPr>
            <a:r>
              <a:rPr lang="en-US" sz="2400" dirty="0"/>
              <a:t> </a:t>
            </a:r>
            <a:r>
              <a:rPr lang="en-US" sz="2400" dirty="0" smtClean="0"/>
              <a:t>to </a:t>
            </a:r>
            <a:r>
              <a:rPr lang="en-US" sz="2400" dirty="0"/>
              <a:t>stimulate economy for </a:t>
            </a:r>
            <a:r>
              <a:rPr lang="en-US" sz="2400" dirty="0" smtClean="0"/>
              <a:t>getting better living </a:t>
            </a:r>
            <a:r>
              <a:rPr lang="en-US" sz="2400" dirty="0"/>
              <a:t>standards; </a:t>
            </a:r>
          </a:p>
          <a:p>
            <a:pPr marL="0" indent="0">
              <a:buNone/>
            </a:pPr>
            <a:r>
              <a:rPr lang="en-US" sz="2400" dirty="0" smtClean="0"/>
              <a:t> to fight </a:t>
            </a:r>
            <a:r>
              <a:rPr lang="en-US" sz="2400" dirty="0"/>
              <a:t>against </a:t>
            </a:r>
            <a:r>
              <a:rPr lang="en-US" sz="2400" dirty="0" smtClean="0"/>
              <a:t>corruption…/to achieve all these goals…</a:t>
            </a:r>
            <a:endParaRPr lang="en-US" sz="2400" dirty="0"/>
          </a:p>
          <a:p>
            <a:pPr marL="0" indent="0">
              <a:buNone/>
            </a:pPr>
            <a:r>
              <a:rPr lang="en-US" sz="2400" dirty="0" smtClean="0"/>
              <a:t> Interesting</a:t>
            </a:r>
            <a:r>
              <a:rPr lang="en-US" sz="2400" dirty="0"/>
              <a:t>:  main promoters of the reforms population believes upon -      Government (20.8%), President (18.3%), </a:t>
            </a:r>
            <a:r>
              <a:rPr lang="en-US" sz="2400" b="1" dirty="0"/>
              <a:t>volunteers (23%),               Western countries (21%), </a:t>
            </a:r>
            <a:r>
              <a:rPr lang="en-US" sz="2400" dirty="0"/>
              <a:t>population (19%) </a:t>
            </a:r>
            <a:endParaRPr lang="uk-UA" sz="2400" dirty="0"/>
          </a:p>
        </p:txBody>
      </p:sp>
    </p:spTree>
    <p:extLst>
      <p:ext uri="{BB962C8B-B14F-4D97-AF65-F5344CB8AC3E}">
        <p14:creationId xmlns:p14="http://schemas.microsoft.com/office/powerpoint/2010/main" val="446305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692696"/>
          </a:xfrm>
        </p:spPr>
        <p:txBody>
          <a:bodyPr>
            <a:normAutofit/>
          </a:bodyPr>
          <a:lstStyle/>
          <a:p>
            <a:r>
              <a:rPr lang="en-US" sz="2800" dirty="0"/>
              <a:t>S</a:t>
            </a:r>
            <a:r>
              <a:rPr lang="en-US" sz="2800" dirty="0" smtClean="0"/>
              <a:t>trategic arms balance</a:t>
            </a:r>
            <a:endParaRPr lang="uk-UA" sz="2800" dirty="0"/>
          </a:p>
        </p:txBody>
      </p:sp>
      <p:sp>
        <p:nvSpPr>
          <p:cNvPr id="5" name="Текст 4"/>
          <p:cNvSpPr>
            <a:spLocks noGrp="1"/>
          </p:cNvSpPr>
          <p:nvPr>
            <p:ph type="body" idx="1"/>
          </p:nvPr>
        </p:nvSpPr>
        <p:spPr>
          <a:xfrm>
            <a:off x="0" y="908720"/>
            <a:ext cx="4716016" cy="1008112"/>
          </a:xfrm>
        </p:spPr>
        <p:txBody>
          <a:bodyPr>
            <a:normAutofit fontScale="55000" lnSpcReduction="20000"/>
          </a:bodyPr>
          <a:lstStyle/>
          <a:p>
            <a:endParaRPr lang="en-US" dirty="0" smtClean="0"/>
          </a:p>
          <a:p>
            <a:r>
              <a:rPr lang="en-US" sz="2900" dirty="0" smtClean="0"/>
              <a:t>U.S</a:t>
            </a:r>
            <a:r>
              <a:rPr lang="en-US" sz="2900" dirty="0"/>
              <a:t>. Missile Defense: Strategic GMD </a:t>
            </a:r>
            <a:endParaRPr lang="en-US" sz="2900" dirty="0" smtClean="0"/>
          </a:p>
          <a:p>
            <a:r>
              <a:rPr lang="en-US" sz="2900" dirty="0" smtClean="0"/>
              <a:t>and </a:t>
            </a:r>
            <a:r>
              <a:rPr lang="en-US" sz="2900" dirty="0"/>
              <a:t>Progressive </a:t>
            </a:r>
            <a:r>
              <a:rPr lang="en-US" sz="2900" dirty="0" smtClean="0"/>
              <a:t>Aegis </a:t>
            </a:r>
            <a:r>
              <a:rPr lang="en-US" sz="2900" dirty="0"/>
              <a:t>(500-1500: not Moscow</a:t>
            </a:r>
            <a:r>
              <a:rPr lang="en-US" sz="2900" dirty="0" smtClean="0"/>
              <a:t>)</a:t>
            </a:r>
          </a:p>
          <a:p>
            <a:r>
              <a:rPr lang="en-US" sz="2900" dirty="0" smtClean="0"/>
              <a:t>(Iran 700;-1700)                      </a:t>
            </a:r>
            <a:endParaRPr lang="en-US" sz="2900" dirty="0"/>
          </a:p>
        </p:txBody>
      </p:sp>
      <p:sp>
        <p:nvSpPr>
          <p:cNvPr id="3" name="Объект 2"/>
          <p:cNvSpPr>
            <a:spLocks noGrp="1"/>
          </p:cNvSpPr>
          <p:nvPr>
            <p:ph sz="half" idx="2"/>
          </p:nvPr>
        </p:nvSpPr>
        <p:spPr>
          <a:xfrm>
            <a:off x="0" y="2174875"/>
            <a:ext cx="4497388" cy="3951288"/>
          </a:xfrm>
        </p:spPr>
        <p:txBody>
          <a:bodyPr/>
          <a:lstStyle/>
          <a:p>
            <a:endParaRPr lang="uk-UA" dirty="0" smtClean="0"/>
          </a:p>
          <a:p>
            <a:pPr marL="0" indent="0">
              <a:buNone/>
            </a:pPr>
            <a:endParaRPr lang="uk-UA" dirty="0"/>
          </a:p>
        </p:txBody>
      </p:sp>
      <p:sp>
        <p:nvSpPr>
          <p:cNvPr id="6" name="Текст 5"/>
          <p:cNvSpPr>
            <a:spLocks noGrp="1"/>
          </p:cNvSpPr>
          <p:nvPr>
            <p:ph type="body" sz="quarter" idx="3"/>
          </p:nvPr>
        </p:nvSpPr>
        <p:spPr>
          <a:xfrm>
            <a:off x="4499993" y="548680"/>
            <a:ext cx="4673841" cy="1512168"/>
          </a:xfrm>
        </p:spPr>
        <p:txBody>
          <a:bodyPr>
            <a:normAutofit lnSpcReduction="10000"/>
          </a:bodyPr>
          <a:lstStyle/>
          <a:p>
            <a:r>
              <a:rPr lang="uk-UA" dirty="0" err="1"/>
              <a:t>Russia</a:t>
            </a:r>
            <a:r>
              <a:rPr lang="uk-UA" dirty="0"/>
              <a:t> </a:t>
            </a:r>
            <a:r>
              <a:rPr lang="uk-UA" dirty="0" err="1"/>
              <a:t>Is</a:t>
            </a:r>
            <a:r>
              <a:rPr lang="uk-UA" dirty="0"/>
              <a:t> </a:t>
            </a:r>
            <a:r>
              <a:rPr lang="uk-UA" dirty="0" err="1"/>
              <a:t>Not</a:t>
            </a:r>
            <a:r>
              <a:rPr lang="uk-UA" dirty="0"/>
              <a:t> </a:t>
            </a:r>
            <a:r>
              <a:rPr lang="uk-UA" dirty="0" err="1"/>
              <a:t>Happy</a:t>
            </a:r>
            <a:r>
              <a:rPr lang="uk-UA" dirty="0"/>
              <a:t> </a:t>
            </a:r>
            <a:r>
              <a:rPr lang="uk-UA" dirty="0" err="1"/>
              <a:t>About</a:t>
            </a:r>
            <a:r>
              <a:rPr lang="uk-UA" dirty="0"/>
              <a:t> </a:t>
            </a:r>
            <a:r>
              <a:rPr lang="uk-UA" dirty="0" err="1"/>
              <a:t>New</a:t>
            </a:r>
            <a:r>
              <a:rPr lang="uk-UA" dirty="0"/>
              <a:t> </a:t>
            </a:r>
            <a:r>
              <a:rPr lang="uk-UA" dirty="0" err="1"/>
              <a:t>American</a:t>
            </a:r>
            <a:r>
              <a:rPr lang="uk-UA" dirty="0"/>
              <a:t> Anti-Missile </a:t>
            </a:r>
            <a:r>
              <a:rPr lang="uk-UA" dirty="0" err="1" smtClean="0"/>
              <a:t>System</a:t>
            </a:r>
            <a:r>
              <a:rPr lang="en-US" dirty="0" smtClean="0"/>
              <a:t> (300, 500-2500</a:t>
            </a:r>
            <a:r>
              <a:rPr lang="en-US" i="1" dirty="0" smtClean="0"/>
              <a:t>)</a:t>
            </a:r>
            <a:r>
              <a:rPr lang="ru-RU" i="1" dirty="0" smtClean="0"/>
              <a:t>               </a:t>
            </a:r>
            <a:r>
              <a:rPr lang="uk-UA" i="1" dirty="0" err="1" smtClean="0"/>
              <a:t>Трамп</a:t>
            </a:r>
            <a:r>
              <a:rPr lang="uk-UA" i="1" dirty="0" smtClean="0"/>
              <a:t> – Корея</a:t>
            </a:r>
            <a:r>
              <a:rPr lang="uk-UA" i="1" smtClean="0"/>
              <a:t>, </a:t>
            </a:r>
            <a:r>
              <a:rPr lang="en-US" i="1" smtClean="0"/>
              <a:t>    </a:t>
            </a:r>
            <a:r>
              <a:rPr lang="en-US" i="1" dirty="0" smtClean="0"/>
              <a:t>= </a:t>
            </a:r>
            <a:r>
              <a:rPr lang="uk-UA" i="1" dirty="0" err="1" smtClean="0"/>
              <a:t>пересмотр</a:t>
            </a:r>
            <a:r>
              <a:rPr lang="uk-UA" i="1" dirty="0" smtClean="0"/>
              <a:t> ПРО=</a:t>
            </a:r>
            <a:endParaRPr lang="uk-UA" i="1" dirty="0"/>
          </a:p>
        </p:txBody>
      </p:sp>
      <p:pic>
        <p:nvPicPr>
          <p:cNvPr id="1026" name="Picture 2"/>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tretch>
            <a:fillRect/>
          </a:stretch>
        </p:blipFill>
        <p:spPr bwMode="auto">
          <a:xfrm>
            <a:off x="-96615" y="2060848"/>
            <a:ext cx="4680520"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3" y="2924944"/>
            <a:ext cx="4752528"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1722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432048"/>
          </a:xfrm>
        </p:spPr>
        <p:txBody>
          <a:bodyPr>
            <a:normAutofit fontScale="90000"/>
          </a:bodyPr>
          <a:lstStyle/>
          <a:p>
            <a:r>
              <a:rPr lang="en-US" sz="2800" dirty="0" smtClean="0"/>
              <a:t>To evaluations</a:t>
            </a:r>
            <a:r>
              <a:rPr lang="ru-RU" sz="2800" dirty="0" smtClean="0"/>
              <a:t>:</a:t>
            </a:r>
            <a:endParaRPr lang="uk-UA" sz="2800" dirty="0"/>
          </a:p>
        </p:txBody>
      </p:sp>
      <p:sp>
        <p:nvSpPr>
          <p:cNvPr id="3" name="Объект 2"/>
          <p:cNvSpPr>
            <a:spLocks noGrp="1"/>
          </p:cNvSpPr>
          <p:nvPr>
            <p:ph idx="1"/>
          </p:nvPr>
        </p:nvSpPr>
        <p:spPr>
          <a:xfrm>
            <a:off x="35496" y="620688"/>
            <a:ext cx="9108504" cy="6237312"/>
          </a:xfrm>
        </p:spPr>
        <p:txBody>
          <a:bodyPr>
            <a:normAutofit/>
          </a:bodyPr>
          <a:lstStyle/>
          <a:p>
            <a:r>
              <a:rPr lang="en-US" sz="2400" dirty="0" smtClean="0"/>
              <a:t>Russia – besides its geopolitical purposes - considers conflicts in </a:t>
            </a:r>
            <a:r>
              <a:rPr lang="ru-RU" sz="2400" dirty="0" smtClean="0"/>
              <a:t>Абхазии и Ю. Осетии </a:t>
            </a:r>
            <a:r>
              <a:rPr lang="en-US" sz="2400" dirty="0" smtClean="0"/>
              <a:t>as instruments of influence on </a:t>
            </a:r>
            <a:r>
              <a:rPr lang="ru-RU" sz="2400" dirty="0" smtClean="0"/>
              <a:t> </a:t>
            </a:r>
            <a:r>
              <a:rPr lang="en-US" sz="2400" dirty="0" smtClean="0"/>
              <a:t>internal situation in Georgia and in particular on her intention to join NATO</a:t>
            </a:r>
            <a:r>
              <a:rPr lang="ru-RU" sz="2400" dirty="0" smtClean="0"/>
              <a:t>. </a:t>
            </a:r>
            <a:r>
              <a:rPr lang="en-US" sz="2400" dirty="0" smtClean="0"/>
              <a:t>  </a:t>
            </a:r>
            <a:r>
              <a:rPr lang="en-US" sz="2400" i="1" dirty="0" smtClean="0"/>
              <a:t>(In fact in August’</a:t>
            </a:r>
            <a:r>
              <a:rPr lang="ru-RU" sz="2400" i="1" dirty="0" smtClean="0"/>
              <a:t>08 – </a:t>
            </a:r>
            <a:r>
              <a:rPr lang="en-US" sz="2400" i="1" dirty="0" smtClean="0"/>
              <a:t>Rus. </a:t>
            </a:r>
            <a:r>
              <a:rPr lang="en-US" sz="2400" b="1" i="1" dirty="0" smtClean="0"/>
              <a:t>for the first time </a:t>
            </a:r>
            <a:r>
              <a:rPr lang="en-US" sz="2400" i="1" dirty="0" smtClean="0"/>
              <a:t>has used its armed forces beyond its borders and keeps them there as ultimatum…)</a:t>
            </a:r>
          </a:p>
          <a:p>
            <a:r>
              <a:rPr lang="en-US" sz="2400" b="1" dirty="0"/>
              <a:t>F</a:t>
            </a:r>
            <a:r>
              <a:rPr lang="en-US" sz="2400" b="1" dirty="0" smtClean="0"/>
              <a:t>or the second time </a:t>
            </a:r>
            <a:r>
              <a:rPr lang="en-US" sz="2400" dirty="0" smtClean="0"/>
              <a:t>their “green little men” and special forces were used in March-April ‘14 in Crimea</a:t>
            </a:r>
            <a:r>
              <a:rPr lang="ru-RU" sz="2400" dirty="0" smtClean="0"/>
              <a:t> </a:t>
            </a:r>
            <a:r>
              <a:rPr lang="en-US" sz="2400" dirty="0" smtClean="0"/>
              <a:t>and Donbas against Ukraine </a:t>
            </a:r>
          </a:p>
          <a:p>
            <a:r>
              <a:rPr lang="en-US" sz="2400" u="sng" dirty="0" smtClean="0"/>
              <a:t>As a result/appeared</a:t>
            </a:r>
            <a:r>
              <a:rPr lang="ru-RU" sz="2400" u="sng" dirty="0" smtClean="0"/>
              <a:t>:</a:t>
            </a:r>
          </a:p>
          <a:p>
            <a:pPr>
              <a:buFontTx/>
              <a:buChar char="-"/>
            </a:pPr>
            <a:r>
              <a:rPr lang="en-US" sz="2400" dirty="0" smtClean="0"/>
              <a:t>Sharp increase of general tensions </a:t>
            </a:r>
            <a:r>
              <a:rPr lang="en-US" sz="2400" dirty="0"/>
              <a:t>in the world</a:t>
            </a:r>
            <a:r>
              <a:rPr lang="ru-RU" sz="2400" dirty="0" smtClean="0"/>
              <a:t>… </a:t>
            </a:r>
            <a:r>
              <a:rPr lang="ru-RU" sz="2400" i="1" dirty="0" smtClean="0"/>
              <a:t>(НАТО – танки США Европе на уровне </a:t>
            </a:r>
            <a:r>
              <a:rPr lang="ru-RU" sz="2400" i="1" dirty="0" err="1" smtClean="0"/>
              <a:t>Хол</a:t>
            </a:r>
            <a:r>
              <a:rPr lang="ru-RU" sz="2400" i="1" dirty="0" smtClean="0"/>
              <a:t>/войны, ПРО, гонка вооружений… )</a:t>
            </a:r>
          </a:p>
          <a:p>
            <a:pPr>
              <a:buFontTx/>
              <a:buChar char="-"/>
            </a:pPr>
            <a:r>
              <a:rPr lang="en-US" sz="2400" dirty="0"/>
              <a:t>The issue of </a:t>
            </a:r>
            <a:r>
              <a:rPr lang="en-US" sz="2400" dirty="0" smtClean="0"/>
              <a:t>global trust </a:t>
            </a:r>
            <a:r>
              <a:rPr lang="en-US" sz="2400" dirty="0"/>
              <a:t>in international </a:t>
            </a:r>
            <a:r>
              <a:rPr lang="en-US" sz="2400" dirty="0" smtClean="0"/>
              <a:t>institutions and International Law</a:t>
            </a:r>
            <a:r>
              <a:rPr lang="ru-RU" sz="2400" dirty="0" smtClean="0"/>
              <a:t>…</a:t>
            </a:r>
          </a:p>
          <a:p>
            <a:pPr>
              <a:buFontTx/>
              <a:buChar char="-"/>
            </a:pPr>
            <a:r>
              <a:rPr lang="en-US" sz="2400" dirty="0" smtClean="0"/>
              <a:t>Would be a mistake to consider conflicts in Georgia and Ukraine separately</a:t>
            </a:r>
            <a:r>
              <a:rPr lang="ru-RU" sz="2400" dirty="0" smtClean="0"/>
              <a:t> </a:t>
            </a:r>
            <a:r>
              <a:rPr lang="en-US" sz="2400" i="1" dirty="0"/>
              <a:t>(after all, the </a:t>
            </a:r>
            <a:r>
              <a:rPr lang="en-US" sz="2400" i="1" dirty="0" err="1" smtClean="0"/>
              <a:t>RusFederation</a:t>
            </a:r>
            <a:r>
              <a:rPr lang="en-US" sz="2400" i="1" dirty="0" smtClean="0"/>
              <a:t> </a:t>
            </a:r>
            <a:r>
              <a:rPr lang="en-US" sz="2400" i="1" dirty="0"/>
              <a:t>has plans for the restoration of the empire)</a:t>
            </a:r>
            <a:endParaRPr lang="en-US" sz="2400" i="1" dirty="0" smtClean="0"/>
          </a:p>
          <a:p>
            <a:pPr>
              <a:buFontTx/>
              <a:buChar char="-"/>
            </a:pPr>
            <a:endParaRPr lang="uk-UA" sz="2000" i="1" dirty="0"/>
          </a:p>
        </p:txBody>
      </p:sp>
    </p:spTree>
    <p:extLst>
      <p:ext uri="{BB962C8B-B14F-4D97-AF65-F5344CB8AC3E}">
        <p14:creationId xmlns:p14="http://schemas.microsoft.com/office/powerpoint/2010/main" val="2763095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4624"/>
            <a:ext cx="8229600" cy="360040"/>
          </a:xfrm>
        </p:spPr>
        <p:txBody>
          <a:bodyPr>
            <a:normAutofit fontScale="90000"/>
          </a:bodyPr>
          <a:lstStyle/>
          <a:p>
            <a:pPr algn="l"/>
            <a:r>
              <a:rPr lang="en-US" sz="3200" u="sng" dirty="0">
                <a:solidFill>
                  <a:srgbClr val="000000"/>
                </a:solidFill>
                <a:latin typeface="arial"/>
              </a:rPr>
              <a:t>ergo</a:t>
            </a:r>
            <a:r>
              <a:rPr lang="ru-RU" sz="3200" dirty="0" smtClean="0">
                <a:solidFill>
                  <a:prstClr val="black"/>
                </a:solidFill>
                <a:ea typeface="+mn-ea"/>
                <a:cs typeface="+mn-cs"/>
              </a:rPr>
              <a:t>:</a:t>
            </a:r>
            <a:endParaRPr lang="uk-UA" sz="3200" dirty="0"/>
          </a:p>
        </p:txBody>
      </p:sp>
      <p:sp>
        <p:nvSpPr>
          <p:cNvPr id="3" name="Объект 2"/>
          <p:cNvSpPr>
            <a:spLocks noGrp="1"/>
          </p:cNvSpPr>
          <p:nvPr>
            <p:ph idx="1"/>
          </p:nvPr>
        </p:nvSpPr>
        <p:spPr>
          <a:xfrm>
            <a:off x="0" y="476672"/>
            <a:ext cx="9144000" cy="6381328"/>
          </a:xfrm>
        </p:spPr>
        <p:txBody>
          <a:bodyPr>
            <a:normAutofit fontScale="92500" lnSpcReduction="10000"/>
          </a:bodyPr>
          <a:lstStyle/>
          <a:p>
            <a:r>
              <a:rPr lang="en-US" sz="2800" b="1" dirty="0" smtClean="0"/>
              <a:t>new routes needed </a:t>
            </a:r>
            <a:r>
              <a:rPr lang="en-US" sz="2800" dirty="0"/>
              <a:t>to integration with Europe and NATO" </a:t>
            </a:r>
            <a:r>
              <a:rPr lang="en-US" sz="2800" dirty="0" smtClean="0"/>
              <a:t>(as it is easier </a:t>
            </a:r>
            <a:r>
              <a:rPr lang="en-US" sz="2800" dirty="0"/>
              <a:t>for Russia to destabilize individual countries </a:t>
            </a:r>
            <a:r>
              <a:rPr lang="en-US" sz="2800" dirty="0" smtClean="0"/>
              <a:t>alone)</a:t>
            </a:r>
          </a:p>
          <a:p>
            <a:r>
              <a:rPr lang="en-US" sz="2800" dirty="0" smtClean="0"/>
              <a:t>MAP </a:t>
            </a:r>
            <a:r>
              <a:rPr lang="en-US" sz="2800" b="1" dirty="0" smtClean="0"/>
              <a:t>(Membership </a:t>
            </a:r>
            <a:r>
              <a:rPr lang="en-US" sz="2800" b="1" dirty="0"/>
              <a:t>Action </a:t>
            </a:r>
            <a:r>
              <a:rPr lang="en-US" sz="2800" b="1" dirty="0" smtClean="0"/>
              <a:t>Plan</a:t>
            </a:r>
            <a:r>
              <a:rPr lang="en-US" sz="2800" dirty="0" smtClean="0"/>
              <a:t>) facilitation for both countries – could be one of them and most promising… </a:t>
            </a:r>
            <a:endParaRPr lang="ru-RU" sz="2800" dirty="0" smtClean="0"/>
          </a:p>
          <a:p>
            <a:r>
              <a:rPr lang="en-US" sz="2800" dirty="0"/>
              <a:t>Already our </a:t>
            </a:r>
            <a:r>
              <a:rPr lang="en-US" sz="2800" b="1" dirty="0" smtClean="0"/>
              <a:t>interuniversity </a:t>
            </a:r>
            <a:r>
              <a:rPr lang="en-US" sz="2800" b="1" dirty="0"/>
              <a:t>and </a:t>
            </a:r>
            <a:r>
              <a:rPr lang="en-US" sz="2800" b="1" dirty="0" smtClean="0"/>
              <a:t>in general interpublic communications</a:t>
            </a:r>
            <a:r>
              <a:rPr lang="en-US" sz="2800" dirty="0" smtClean="0"/>
              <a:t> could effect  peacebuilding opportunities and assist in breaking through - towards joint European prospects…</a:t>
            </a:r>
            <a:endParaRPr lang="ru-RU" sz="2800" dirty="0"/>
          </a:p>
          <a:p>
            <a:r>
              <a:rPr lang="ru-RU" sz="2800" dirty="0" smtClean="0"/>
              <a:t>= </a:t>
            </a:r>
            <a:r>
              <a:rPr lang="en-US" sz="2800" dirty="0"/>
              <a:t>it is necessary to </a:t>
            </a:r>
            <a:r>
              <a:rPr lang="en-US" sz="2800" dirty="0" smtClean="0"/>
              <a:t>keep on </a:t>
            </a:r>
            <a:r>
              <a:rPr lang="en-US" sz="2800" b="1" dirty="0" smtClean="0"/>
              <a:t>joint </a:t>
            </a:r>
            <a:r>
              <a:rPr lang="en-US" sz="2800" b="1" dirty="0"/>
              <a:t>international sanctions </a:t>
            </a:r>
            <a:r>
              <a:rPr lang="en-US" sz="2800" dirty="0"/>
              <a:t>against aggression ... </a:t>
            </a:r>
            <a:r>
              <a:rPr lang="en-US" sz="2800" dirty="0" smtClean="0"/>
              <a:t>If we wish to protect our goals and rights…</a:t>
            </a:r>
          </a:p>
          <a:p>
            <a:pPr marL="0" indent="0">
              <a:buNone/>
            </a:pPr>
            <a:endParaRPr lang="en-US" sz="2800" b="1" dirty="0" smtClean="0"/>
          </a:p>
          <a:p>
            <a:r>
              <a:rPr lang="ru-RU" sz="2800" dirty="0" smtClean="0"/>
              <a:t>=</a:t>
            </a:r>
            <a:r>
              <a:rPr lang="en-US" sz="2800" dirty="0"/>
              <a:t>and another issue of </a:t>
            </a:r>
            <a:r>
              <a:rPr lang="en-US" sz="2800" b="1" dirty="0" smtClean="0"/>
              <a:t>rising </a:t>
            </a:r>
            <a:r>
              <a:rPr lang="en-US" sz="2800" b="1" dirty="0"/>
              <a:t>of civil society </a:t>
            </a:r>
            <a:r>
              <a:rPr lang="en-US" sz="2800" dirty="0"/>
              <a:t>... (the adoption of European values, education, SME development, middle class  growth...) </a:t>
            </a:r>
            <a:endParaRPr lang="en-US" sz="2800" dirty="0" smtClean="0"/>
          </a:p>
          <a:p>
            <a:pPr marL="0" indent="0">
              <a:buNone/>
            </a:pPr>
            <a:r>
              <a:rPr lang="en-US" sz="2800" dirty="0" smtClean="0"/>
              <a:t>theoretically positive changes could happen in Russia in </a:t>
            </a:r>
            <a:r>
              <a:rPr lang="en-US" sz="2800" dirty="0"/>
              <a:t>future</a:t>
            </a:r>
          </a:p>
          <a:p>
            <a:pPr marL="0" indent="0" algn="r">
              <a:buNone/>
            </a:pPr>
            <a:r>
              <a:rPr lang="en-US" sz="2800" dirty="0"/>
              <a:t>          </a:t>
            </a:r>
            <a:r>
              <a:rPr lang="en-US" sz="2800" i="1" dirty="0" smtClean="0"/>
              <a:t>(So, for all these purposes we should work </a:t>
            </a:r>
            <a:r>
              <a:rPr lang="en-US" sz="2800" i="1" dirty="0"/>
              <a:t>and cooperate </a:t>
            </a:r>
            <a:r>
              <a:rPr lang="en-US" sz="2800" i="1" dirty="0" smtClean="0"/>
              <a:t>                                                                      together...)</a:t>
            </a:r>
            <a:endParaRPr lang="ru-RU" sz="2800" i="1" dirty="0"/>
          </a:p>
        </p:txBody>
      </p:sp>
    </p:spTree>
    <p:extLst>
      <p:ext uri="{BB962C8B-B14F-4D97-AF65-F5344CB8AC3E}">
        <p14:creationId xmlns:p14="http://schemas.microsoft.com/office/powerpoint/2010/main" val="154664263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957</TotalTime>
  <Words>703</Words>
  <Application>Microsoft Office PowerPoint</Application>
  <PresentationFormat>Экран (4:3)</PresentationFormat>
  <Paragraphs>49</Paragraphs>
  <Slides>8</Slides>
  <Notes>0</Notes>
  <HiddenSlides>0</HiddenSlides>
  <MMClips>0</MMClips>
  <ScaleCrop>false</ScaleCrop>
  <HeadingPairs>
    <vt:vector size="4" baseType="variant">
      <vt:variant>
        <vt:lpstr>Тема</vt:lpstr>
      </vt:variant>
      <vt:variant>
        <vt:i4>4</vt:i4>
      </vt:variant>
      <vt:variant>
        <vt:lpstr>Заголовки слайдов</vt:lpstr>
      </vt:variant>
      <vt:variant>
        <vt:i4>8</vt:i4>
      </vt:variant>
    </vt:vector>
  </HeadingPairs>
  <TitlesOfParts>
    <vt:vector size="12" baseType="lpstr">
      <vt:lpstr>Тема Office</vt:lpstr>
      <vt:lpstr>10_Office Theme</vt:lpstr>
      <vt:lpstr>1_Тема Office</vt:lpstr>
      <vt:lpstr>2_Тема Office</vt:lpstr>
      <vt:lpstr>Towards Analyses of Armed Conflicts in Ukraine and Georgia and appearance of the new Dividing Lines in Europe (К анализу военной агрессии России в Грузии и Украине)   Tbilisi, 2018</vt:lpstr>
      <vt:lpstr>OSCE Mission to Georgia/South Ossetia (1993 - 94: mediation and project making for OSCE on conflict settlement in the region of S.Ossetia (ООН – в Абхазии, OSCE - ..       «уши»  везде… когда летали с дип/корпусом… Attempts of inputting the OSCE principles of      II. Refraining from the threat or use of force III. Inviolability of frontiers IV. Territorial integrity of States V. Peaceful settlement of dispute… But all of them appeared abortive due to the so-called  “Third party” efforts to keep on “frozen conflict”  permanently..   </vt:lpstr>
      <vt:lpstr>At the barricades we fought  for our European future and values and don’t expect  territorial agression… But Russian goals and strategy were: - «revival of the empire»… ( as we again -«теряем»..и нет буферa)                   + геополитика…          (если жить старыми мерками, то..)</vt:lpstr>
      <vt:lpstr> Russian goals and military actions in Georgia and Ukraine:</vt:lpstr>
      <vt:lpstr>Consequences for Ukraine:       4-years warlike conditions  lead to unseen in the post world war period  humanitarian outcomes  (UN figures): 10225 dead, 24541 people  injured both military personal and civilians.   And each day those figures continue to grow!    Additional tragic facts:  children in conflict zone,  1,7 million of IDPs  and ruined infrastructure in the area.   </vt:lpstr>
      <vt:lpstr>Strategic arms balance</vt:lpstr>
      <vt:lpstr>To evaluations:</vt:lpstr>
      <vt:lpstr>ergo: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Internet</dc:creator>
  <cp:lastModifiedBy>Internet</cp:lastModifiedBy>
  <cp:revision>80</cp:revision>
  <cp:lastPrinted>2018-03-26T05:12:49Z</cp:lastPrinted>
  <dcterms:created xsi:type="dcterms:W3CDTF">2017-03-14T07:28:35Z</dcterms:created>
  <dcterms:modified xsi:type="dcterms:W3CDTF">2018-03-26T05:19:13Z</dcterms:modified>
</cp:coreProperties>
</file>